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7"/>
  </p:notesMasterIdLst>
  <p:sldIdLst>
    <p:sldId id="256" r:id="rId2"/>
    <p:sldId id="258" r:id="rId3"/>
    <p:sldId id="260" r:id="rId4"/>
    <p:sldId id="311" r:id="rId5"/>
    <p:sldId id="306" r:id="rId6"/>
    <p:sldId id="264" r:id="rId7"/>
    <p:sldId id="265" r:id="rId8"/>
    <p:sldId id="307" r:id="rId9"/>
    <p:sldId id="308" r:id="rId10"/>
    <p:sldId id="309" r:id="rId11"/>
    <p:sldId id="315" r:id="rId12"/>
    <p:sldId id="314" r:id="rId13"/>
    <p:sldId id="310" r:id="rId14"/>
    <p:sldId id="312" r:id="rId15"/>
    <p:sldId id="313" r:id="rId16"/>
  </p:sldIdLst>
  <p:sldSz cx="9144000" cy="5143500" type="screen16x9"/>
  <p:notesSz cx="6858000" cy="9144000"/>
  <p:embeddedFontLst>
    <p:embeddedFont>
      <p:font typeface="Anaheim" panose="02000503000000000000" pitchFamily="2" charset="0"/>
      <p:regular r:id="rId18"/>
      <p:bold r:id="rId19"/>
    </p:embeddedFont>
    <p:embeddedFont>
      <p:font typeface="Bebas Neue" panose="020B0606020202050201" pitchFamily="34" charset="0"/>
      <p:regular r:id="rId20"/>
    </p:embeddedFont>
    <p:embeddedFont>
      <p:font typeface="Montserrat" panose="00000500000000000000" pitchFamily="2" charset="0"/>
      <p:regular r:id="rId21"/>
      <p:bold r:id="rId22"/>
      <p:italic r:id="rId23"/>
      <p:boldItalic r:id="rId24"/>
    </p:embeddedFont>
    <p:embeddedFont>
      <p:font typeface="Montserrat Black" panose="00000A00000000000000" pitchFamily="2" charset="0"/>
      <p:bold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155EB6-2AEA-46CD-9439-85B3968981AA}">
  <a:tblStyle styleId="{9D155EB6-2AEA-46CD-9439-85B3968981A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52"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a:extLst>
            <a:ext uri="{FF2B5EF4-FFF2-40B4-BE49-F238E27FC236}">
              <a16:creationId xmlns:a16="http://schemas.microsoft.com/office/drawing/2014/main" id="{49A5D43E-0B0F-9E67-5723-91C1BDA3983D}"/>
            </a:ext>
          </a:extLst>
        </p:cNvPr>
        <p:cNvGrpSpPr/>
        <p:nvPr/>
      </p:nvGrpSpPr>
      <p:grpSpPr>
        <a:xfrm>
          <a:off x="0" y="0"/>
          <a:ext cx="0" cy="0"/>
          <a:chOff x="0" y="0"/>
          <a:chExt cx="0" cy="0"/>
        </a:xfrm>
      </p:grpSpPr>
      <p:sp>
        <p:nvSpPr>
          <p:cNvPr id="1443" name="Google Shape;1443;g1734a882cf6_0_252:notes">
            <a:extLst>
              <a:ext uri="{FF2B5EF4-FFF2-40B4-BE49-F238E27FC236}">
                <a16:creationId xmlns:a16="http://schemas.microsoft.com/office/drawing/2014/main" id="{EE2242E7-5D83-558C-DFBB-E430623C63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a:extLst>
              <a:ext uri="{FF2B5EF4-FFF2-40B4-BE49-F238E27FC236}">
                <a16:creationId xmlns:a16="http://schemas.microsoft.com/office/drawing/2014/main" id="{49937E51-7534-DCC0-EAF1-E659BD2262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9768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a:extLst>
            <a:ext uri="{FF2B5EF4-FFF2-40B4-BE49-F238E27FC236}">
              <a16:creationId xmlns:a16="http://schemas.microsoft.com/office/drawing/2014/main" id="{2EEAC570-77E3-EE77-32BE-FA8DCEC16A37}"/>
            </a:ext>
          </a:extLst>
        </p:cNvPr>
        <p:cNvGrpSpPr/>
        <p:nvPr/>
      </p:nvGrpSpPr>
      <p:grpSpPr>
        <a:xfrm>
          <a:off x="0" y="0"/>
          <a:ext cx="0" cy="0"/>
          <a:chOff x="0" y="0"/>
          <a:chExt cx="0" cy="0"/>
        </a:xfrm>
      </p:grpSpPr>
      <p:sp>
        <p:nvSpPr>
          <p:cNvPr id="1443" name="Google Shape;1443;g1734a882cf6_0_252:notes">
            <a:extLst>
              <a:ext uri="{FF2B5EF4-FFF2-40B4-BE49-F238E27FC236}">
                <a16:creationId xmlns:a16="http://schemas.microsoft.com/office/drawing/2014/main" id="{5A5B7F46-5DDB-EE53-1D87-7550E73917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a:extLst>
              <a:ext uri="{FF2B5EF4-FFF2-40B4-BE49-F238E27FC236}">
                <a16:creationId xmlns:a16="http://schemas.microsoft.com/office/drawing/2014/main" id="{5ED17FD7-D8CC-3D63-B9BA-0D5BBB4FEE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70595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a:extLst>
            <a:ext uri="{FF2B5EF4-FFF2-40B4-BE49-F238E27FC236}">
              <a16:creationId xmlns:a16="http://schemas.microsoft.com/office/drawing/2014/main" id="{1A498CBB-D27A-DAB6-314A-B51C004B371C}"/>
            </a:ext>
          </a:extLst>
        </p:cNvPr>
        <p:cNvGrpSpPr/>
        <p:nvPr/>
      </p:nvGrpSpPr>
      <p:grpSpPr>
        <a:xfrm>
          <a:off x="0" y="0"/>
          <a:ext cx="0" cy="0"/>
          <a:chOff x="0" y="0"/>
          <a:chExt cx="0" cy="0"/>
        </a:xfrm>
      </p:grpSpPr>
      <p:sp>
        <p:nvSpPr>
          <p:cNvPr id="1443" name="Google Shape;1443;g1734a882cf6_0_252:notes">
            <a:extLst>
              <a:ext uri="{FF2B5EF4-FFF2-40B4-BE49-F238E27FC236}">
                <a16:creationId xmlns:a16="http://schemas.microsoft.com/office/drawing/2014/main" id="{8A86B7DB-690D-D8D4-59D9-A376571EF8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a:extLst>
              <a:ext uri="{FF2B5EF4-FFF2-40B4-BE49-F238E27FC236}">
                <a16:creationId xmlns:a16="http://schemas.microsoft.com/office/drawing/2014/main" id="{FE5BE635-6CCC-F483-FD62-9592992865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30120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a:extLst>
            <a:ext uri="{FF2B5EF4-FFF2-40B4-BE49-F238E27FC236}">
              <a16:creationId xmlns:a16="http://schemas.microsoft.com/office/drawing/2014/main" id="{11F134B3-4AC1-7B8D-A4E3-BC2CA0088338}"/>
            </a:ext>
          </a:extLst>
        </p:cNvPr>
        <p:cNvGrpSpPr/>
        <p:nvPr/>
      </p:nvGrpSpPr>
      <p:grpSpPr>
        <a:xfrm>
          <a:off x="0" y="0"/>
          <a:ext cx="0" cy="0"/>
          <a:chOff x="0" y="0"/>
          <a:chExt cx="0" cy="0"/>
        </a:xfrm>
      </p:grpSpPr>
      <p:sp>
        <p:nvSpPr>
          <p:cNvPr id="1443" name="Google Shape;1443;g1734a882cf6_0_252:notes">
            <a:extLst>
              <a:ext uri="{FF2B5EF4-FFF2-40B4-BE49-F238E27FC236}">
                <a16:creationId xmlns:a16="http://schemas.microsoft.com/office/drawing/2014/main" id="{7AF678C0-9FC4-6341-1694-D9860E3627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a:extLst>
              <a:ext uri="{FF2B5EF4-FFF2-40B4-BE49-F238E27FC236}">
                <a16:creationId xmlns:a16="http://schemas.microsoft.com/office/drawing/2014/main" id="{A6D34A8F-CFF7-6E36-DFCC-3CB8818713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86648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a:extLst>
            <a:ext uri="{FF2B5EF4-FFF2-40B4-BE49-F238E27FC236}">
              <a16:creationId xmlns:a16="http://schemas.microsoft.com/office/drawing/2014/main" id="{5B59354B-9F3C-1152-B46C-E19CA25AC9F6}"/>
            </a:ext>
          </a:extLst>
        </p:cNvPr>
        <p:cNvGrpSpPr/>
        <p:nvPr/>
      </p:nvGrpSpPr>
      <p:grpSpPr>
        <a:xfrm>
          <a:off x="0" y="0"/>
          <a:ext cx="0" cy="0"/>
          <a:chOff x="0" y="0"/>
          <a:chExt cx="0" cy="0"/>
        </a:xfrm>
      </p:grpSpPr>
      <p:sp>
        <p:nvSpPr>
          <p:cNvPr id="1443" name="Google Shape;1443;g1734a882cf6_0_252:notes">
            <a:extLst>
              <a:ext uri="{FF2B5EF4-FFF2-40B4-BE49-F238E27FC236}">
                <a16:creationId xmlns:a16="http://schemas.microsoft.com/office/drawing/2014/main" id="{E0F2FF70-C493-4073-F30B-3BBD7B9874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a:extLst>
              <a:ext uri="{FF2B5EF4-FFF2-40B4-BE49-F238E27FC236}">
                <a16:creationId xmlns:a16="http://schemas.microsoft.com/office/drawing/2014/main" id="{6C9C3872-F6D2-6D38-9275-FC08EE025B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16979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a:extLst>
            <a:ext uri="{FF2B5EF4-FFF2-40B4-BE49-F238E27FC236}">
              <a16:creationId xmlns:a16="http://schemas.microsoft.com/office/drawing/2014/main" id="{F9068353-4EF3-510F-4280-57452455B4A0}"/>
            </a:ext>
          </a:extLst>
        </p:cNvPr>
        <p:cNvGrpSpPr/>
        <p:nvPr/>
      </p:nvGrpSpPr>
      <p:grpSpPr>
        <a:xfrm>
          <a:off x="0" y="0"/>
          <a:ext cx="0" cy="0"/>
          <a:chOff x="0" y="0"/>
          <a:chExt cx="0" cy="0"/>
        </a:xfrm>
      </p:grpSpPr>
      <p:sp>
        <p:nvSpPr>
          <p:cNvPr id="1443" name="Google Shape;1443;g1734a882cf6_0_252:notes">
            <a:extLst>
              <a:ext uri="{FF2B5EF4-FFF2-40B4-BE49-F238E27FC236}">
                <a16:creationId xmlns:a16="http://schemas.microsoft.com/office/drawing/2014/main" id="{4298777B-EFA2-6537-B992-CD6C445CC9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a:extLst>
              <a:ext uri="{FF2B5EF4-FFF2-40B4-BE49-F238E27FC236}">
                <a16:creationId xmlns:a16="http://schemas.microsoft.com/office/drawing/2014/main" id="{6C4A0245-7CF3-213D-6766-3B60971589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5293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p:cNvGrpSpPr/>
        <p:nvPr/>
      </p:nvGrpSpPr>
      <p:grpSpPr>
        <a:xfrm>
          <a:off x="0" y="0"/>
          <a:ext cx="0" cy="0"/>
          <a:chOff x="0" y="0"/>
          <a:chExt cx="0" cy="0"/>
        </a:xfrm>
      </p:grpSpPr>
      <p:sp>
        <p:nvSpPr>
          <p:cNvPr id="1321" name="Google Shape;132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a:extLst>
            <a:ext uri="{FF2B5EF4-FFF2-40B4-BE49-F238E27FC236}">
              <a16:creationId xmlns:a16="http://schemas.microsoft.com/office/drawing/2014/main" id="{BAFCD006-8261-609B-7052-6DAA43F91BB1}"/>
            </a:ext>
          </a:extLst>
        </p:cNvPr>
        <p:cNvGrpSpPr/>
        <p:nvPr/>
      </p:nvGrpSpPr>
      <p:grpSpPr>
        <a:xfrm>
          <a:off x="0" y="0"/>
          <a:ext cx="0" cy="0"/>
          <a:chOff x="0" y="0"/>
          <a:chExt cx="0" cy="0"/>
        </a:xfrm>
      </p:grpSpPr>
      <p:sp>
        <p:nvSpPr>
          <p:cNvPr id="1321" name="Google Shape;1321;g54dda1946d_6_344:notes">
            <a:extLst>
              <a:ext uri="{FF2B5EF4-FFF2-40B4-BE49-F238E27FC236}">
                <a16:creationId xmlns:a16="http://schemas.microsoft.com/office/drawing/2014/main" id="{7E596C49-E8F4-360E-C10B-B02E821708F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a:extLst>
              <a:ext uri="{FF2B5EF4-FFF2-40B4-BE49-F238E27FC236}">
                <a16:creationId xmlns:a16="http://schemas.microsoft.com/office/drawing/2014/main" id="{831CBB0C-926A-6EFD-A034-91EDAA8EDF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2570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a:extLst>
            <a:ext uri="{FF2B5EF4-FFF2-40B4-BE49-F238E27FC236}">
              <a16:creationId xmlns:a16="http://schemas.microsoft.com/office/drawing/2014/main" id="{7485CF9D-B1AE-5F98-E362-1D122D04F424}"/>
            </a:ext>
          </a:extLst>
        </p:cNvPr>
        <p:cNvGrpSpPr/>
        <p:nvPr/>
      </p:nvGrpSpPr>
      <p:grpSpPr>
        <a:xfrm>
          <a:off x="0" y="0"/>
          <a:ext cx="0" cy="0"/>
          <a:chOff x="0" y="0"/>
          <a:chExt cx="0" cy="0"/>
        </a:xfrm>
      </p:grpSpPr>
      <p:sp>
        <p:nvSpPr>
          <p:cNvPr id="1443" name="Google Shape;1443;g1734a882cf6_0_252:notes">
            <a:extLst>
              <a:ext uri="{FF2B5EF4-FFF2-40B4-BE49-F238E27FC236}">
                <a16:creationId xmlns:a16="http://schemas.microsoft.com/office/drawing/2014/main" id="{AED6ED6A-5174-9B4D-0F00-D6998F347E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a:extLst>
              <a:ext uri="{FF2B5EF4-FFF2-40B4-BE49-F238E27FC236}">
                <a16:creationId xmlns:a16="http://schemas.microsoft.com/office/drawing/2014/main" id="{370E0904-20FD-23AD-9112-7CCFEA183A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1750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1734a882cf6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1734a882cf6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1734a882cf6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a:extLst>
            <a:ext uri="{FF2B5EF4-FFF2-40B4-BE49-F238E27FC236}">
              <a16:creationId xmlns:a16="http://schemas.microsoft.com/office/drawing/2014/main" id="{FF963240-145D-427F-0721-086ABD25A23E}"/>
            </a:ext>
          </a:extLst>
        </p:cNvPr>
        <p:cNvGrpSpPr/>
        <p:nvPr/>
      </p:nvGrpSpPr>
      <p:grpSpPr>
        <a:xfrm>
          <a:off x="0" y="0"/>
          <a:ext cx="0" cy="0"/>
          <a:chOff x="0" y="0"/>
          <a:chExt cx="0" cy="0"/>
        </a:xfrm>
      </p:grpSpPr>
      <p:sp>
        <p:nvSpPr>
          <p:cNvPr id="1523" name="Google Shape;1523;g1734a882cf6_0_279:notes">
            <a:extLst>
              <a:ext uri="{FF2B5EF4-FFF2-40B4-BE49-F238E27FC236}">
                <a16:creationId xmlns:a16="http://schemas.microsoft.com/office/drawing/2014/main" id="{8562CE67-D376-8E26-44F0-13021E5F39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1734a882cf6_0_279:notes">
            <a:extLst>
              <a:ext uri="{FF2B5EF4-FFF2-40B4-BE49-F238E27FC236}">
                <a16:creationId xmlns:a16="http://schemas.microsoft.com/office/drawing/2014/main" id="{FF082742-A20D-57AF-F67C-426E5D713C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364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a:extLst>
            <a:ext uri="{FF2B5EF4-FFF2-40B4-BE49-F238E27FC236}">
              <a16:creationId xmlns:a16="http://schemas.microsoft.com/office/drawing/2014/main" id="{BEF644F4-C6C0-7B70-5EDA-84E82945DA0A}"/>
            </a:ext>
          </a:extLst>
        </p:cNvPr>
        <p:cNvGrpSpPr/>
        <p:nvPr/>
      </p:nvGrpSpPr>
      <p:grpSpPr>
        <a:xfrm>
          <a:off x="0" y="0"/>
          <a:ext cx="0" cy="0"/>
          <a:chOff x="0" y="0"/>
          <a:chExt cx="0" cy="0"/>
        </a:xfrm>
      </p:grpSpPr>
      <p:sp>
        <p:nvSpPr>
          <p:cNvPr id="1443" name="Google Shape;1443;g1734a882cf6_0_252:notes">
            <a:extLst>
              <a:ext uri="{FF2B5EF4-FFF2-40B4-BE49-F238E27FC236}">
                <a16:creationId xmlns:a16="http://schemas.microsoft.com/office/drawing/2014/main" id="{F0EB188D-397E-31EB-BF58-BE829F878A6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a:extLst>
              <a:ext uri="{FF2B5EF4-FFF2-40B4-BE49-F238E27FC236}">
                <a16:creationId xmlns:a16="http://schemas.microsoft.com/office/drawing/2014/main" id="{EC780674-1BBC-F0E6-96B1-AE8BF19576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5159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5" name="Google Shape;205;p5"/>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6" name="Google Shape;206;p5"/>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7" name="Google Shape;207;p5"/>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8" name="Google Shape;208;p5"/>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6"/>
        <p:cNvGrpSpPr/>
        <p:nvPr/>
      </p:nvGrpSpPr>
      <p:grpSpPr>
        <a:xfrm>
          <a:off x="0" y="0"/>
          <a:ext cx="0" cy="0"/>
          <a:chOff x="0" y="0"/>
          <a:chExt cx="0" cy="0"/>
        </a:xfrm>
      </p:grpSpPr>
      <p:sp>
        <p:nvSpPr>
          <p:cNvPr id="537" name="Google Shape;53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8" name="Google Shape;538;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1" name="Google Shape;541;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4" name="Google Shape;544;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5" name="Google Shape;545;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7" name="Google Shape;547;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0" name="Google Shape;550;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0"/>
        <p:cNvGrpSpPr/>
        <p:nvPr/>
      </p:nvGrpSpPr>
      <p:grpSpPr>
        <a:xfrm>
          <a:off x="0" y="0"/>
          <a:ext cx="0" cy="0"/>
          <a:chOff x="0" y="0"/>
          <a:chExt cx="0" cy="0"/>
        </a:xfrm>
      </p:grpSpPr>
      <p:sp>
        <p:nvSpPr>
          <p:cNvPr id="811" name="Google Shape;811;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2" name="Google Shape;812;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5" name="Google Shape;815;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7" name="Google Shape;817;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40"/>
        <p:cNvGrpSpPr/>
        <p:nvPr/>
      </p:nvGrpSpPr>
      <p:grpSpPr>
        <a:xfrm>
          <a:off x="0" y="0"/>
          <a:ext cx="0" cy="0"/>
          <a:chOff x="0" y="0"/>
          <a:chExt cx="0" cy="0"/>
        </a:xfrm>
      </p:grpSpPr>
      <p:sp>
        <p:nvSpPr>
          <p:cNvPr id="841" name="Google Shape;841;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42" name="Google Shape;842;p23"/>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23"/>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4" name="Google Shape;844;p23"/>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5" name="Google Shape;845;p23"/>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6" name="Google Shape;846;p23"/>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7" name="Google Shape;847;p23"/>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8" name="Google Shape;848;p23"/>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9" name="Google Shape;849;p23"/>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5" name="Google Shape;1125;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8" name="Google Shape;1168;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2" name="Google Shape;1212;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4" name="Google Shape;1224;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5" r:id="rId3"/>
    <p:sldLayoutId id="2147483658" r:id="rId4"/>
    <p:sldLayoutId id="2147483659" r:id="rId5"/>
    <p:sldLayoutId id="2147483668" r:id="rId6"/>
    <p:sldLayoutId id="2147483669" r:id="rId7"/>
    <p:sldLayoutId id="2147483676" r:id="rId8"/>
    <p:sldLayoutId id="214748367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hyperlink" Target="https://rolexprices.netlify.app/" TargetMode="Externa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pic>
        <p:nvPicPr>
          <p:cNvPr id="1239" name="Google Shape;1239;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40" name="Google Shape;1240;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1" name="Google Shape;1241;p35"/>
          <p:cNvGrpSpPr/>
          <p:nvPr/>
        </p:nvGrpSpPr>
        <p:grpSpPr>
          <a:xfrm>
            <a:off x="7905475" y="1913575"/>
            <a:ext cx="76825" cy="76800"/>
            <a:chOff x="3104875" y="1099400"/>
            <a:chExt cx="76825" cy="76800"/>
          </a:xfrm>
        </p:grpSpPr>
        <p:sp>
          <p:nvSpPr>
            <p:cNvPr id="1242" name="Google Shape;1242;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35"/>
          <p:cNvGrpSpPr/>
          <p:nvPr/>
        </p:nvGrpSpPr>
        <p:grpSpPr>
          <a:xfrm>
            <a:off x="5419450" y="3918800"/>
            <a:ext cx="76825" cy="76800"/>
            <a:chOff x="3104875" y="1099400"/>
            <a:chExt cx="76825" cy="76800"/>
          </a:xfrm>
        </p:grpSpPr>
        <p:sp>
          <p:nvSpPr>
            <p:cNvPr id="1245" name="Google Shape;1245;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35"/>
          <p:cNvGrpSpPr/>
          <p:nvPr/>
        </p:nvGrpSpPr>
        <p:grpSpPr>
          <a:xfrm>
            <a:off x="4400275" y="699350"/>
            <a:ext cx="76825" cy="76800"/>
            <a:chOff x="3104875" y="1099400"/>
            <a:chExt cx="76825" cy="76800"/>
          </a:xfrm>
        </p:grpSpPr>
        <p:sp>
          <p:nvSpPr>
            <p:cNvPr id="1248" name="Google Shape;1248;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50" name="Google Shape;1250;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51" name="Google Shape;1251;p35"/>
          <p:cNvSpPr txBox="1">
            <a:spLocks noGrp="1"/>
          </p:cNvSpPr>
          <p:nvPr>
            <p:ph type="ctrTitle"/>
          </p:nvPr>
        </p:nvSpPr>
        <p:spPr>
          <a:xfrm>
            <a:off x="80973" y="1147900"/>
            <a:ext cx="6213501" cy="2193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US" sz="4000" b="1" dirty="0">
                <a:latin typeface="Montserrat Black"/>
                <a:ea typeface="Montserrat Black"/>
                <a:cs typeface="Montserrat Black"/>
                <a:sym typeface="Montserrat Black"/>
              </a:rPr>
              <a:t>Predicting Rolex Watch Prices Using Machine Learning</a:t>
            </a:r>
            <a:endParaRPr lang="en-US" sz="1800" b="1" dirty="0">
              <a:latin typeface="Montserrat"/>
              <a:ea typeface="Montserrat"/>
              <a:cs typeface="Montserrat"/>
              <a:sym typeface="Montserrat"/>
            </a:endParaRPr>
          </a:p>
        </p:txBody>
      </p:sp>
      <p:sp>
        <p:nvSpPr>
          <p:cNvPr id="1252" name="Google Shape;1252;p35"/>
          <p:cNvSpPr txBox="1">
            <a:spLocks noGrp="1"/>
          </p:cNvSpPr>
          <p:nvPr>
            <p:ph type="subTitle" idx="1"/>
          </p:nvPr>
        </p:nvSpPr>
        <p:spPr>
          <a:xfrm>
            <a:off x="1223587" y="3371998"/>
            <a:ext cx="4528800" cy="10721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By: Wael Mokhallalate</a:t>
            </a:r>
          </a:p>
          <a:p>
            <a:pPr marL="0" lvl="0" indent="0" algn="l" rtl="0">
              <a:spcBef>
                <a:spcPts val="0"/>
              </a:spcBef>
              <a:spcAft>
                <a:spcPts val="0"/>
              </a:spcAft>
              <a:buNone/>
            </a:pPr>
            <a:r>
              <a:rPr lang="en" dirty="0"/>
              <a:t>	   Mohamad Mourad</a:t>
            </a:r>
          </a:p>
          <a:p>
            <a:pPr marL="0" lvl="0" indent="0" algn="l" rtl="0">
              <a:spcBef>
                <a:spcPts val="0"/>
              </a:spcBef>
              <a:spcAft>
                <a:spcPts val="0"/>
              </a:spcAft>
              <a:buNone/>
            </a:pPr>
            <a:r>
              <a:rPr lang="en"/>
              <a:t>                      Youssof </a:t>
            </a:r>
            <a:r>
              <a:rPr lang="en" dirty="0"/>
              <a:t>Khawaja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5">
          <a:extLst>
            <a:ext uri="{FF2B5EF4-FFF2-40B4-BE49-F238E27FC236}">
              <a16:creationId xmlns:a16="http://schemas.microsoft.com/office/drawing/2014/main" id="{491E69A9-561F-B6C6-E30B-91F0BE7D910A}"/>
            </a:ext>
          </a:extLst>
        </p:cNvPr>
        <p:cNvGrpSpPr/>
        <p:nvPr/>
      </p:nvGrpSpPr>
      <p:grpSpPr>
        <a:xfrm>
          <a:off x="0" y="0"/>
          <a:ext cx="0" cy="0"/>
          <a:chOff x="0" y="0"/>
          <a:chExt cx="0" cy="0"/>
        </a:xfrm>
      </p:grpSpPr>
      <p:sp>
        <p:nvSpPr>
          <p:cNvPr id="1446" name="Google Shape;1446;p43">
            <a:extLst>
              <a:ext uri="{FF2B5EF4-FFF2-40B4-BE49-F238E27FC236}">
                <a16:creationId xmlns:a16="http://schemas.microsoft.com/office/drawing/2014/main" id="{37EBC26F-1C2B-B338-32CE-B06E405DC15A}"/>
              </a:ext>
            </a:extLst>
          </p:cNvPr>
          <p:cNvSpPr txBox="1">
            <a:spLocks noGrp="1"/>
          </p:cNvSpPr>
          <p:nvPr>
            <p:ph type="title"/>
          </p:nvPr>
        </p:nvSpPr>
        <p:spPr>
          <a:xfrm>
            <a:off x="595309" y="49709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Model Evaluation</a:t>
            </a:r>
            <a:endParaRPr lang="en-US" dirty="0"/>
          </a:p>
        </p:txBody>
      </p:sp>
      <p:grpSp>
        <p:nvGrpSpPr>
          <p:cNvPr id="1456" name="Google Shape;1456;p43">
            <a:extLst>
              <a:ext uri="{FF2B5EF4-FFF2-40B4-BE49-F238E27FC236}">
                <a16:creationId xmlns:a16="http://schemas.microsoft.com/office/drawing/2014/main" id="{E419D53D-13BE-D522-6FDB-D5976D038DF2}"/>
              </a:ext>
            </a:extLst>
          </p:cNvPr>
          <p:cNvGrpSpPr/>
          <p:nvPr/>
        </p:nvGrpSpPr>
        <p:grpSpPr>
          <a:xfrm>
            <a:off x="1062850" y="3623963"/>
            <a:ext cx="76825" cy="76800"/>
            <a:chOff x="3104875" y="1099400"/>
            <a:chExt cx="76825" cy="76800"/>
          </a:xfrm>
        </p:grpSpPr>
        <p:sp>
          <p:nvSpPr>
            <p:cNvPr id="1457" name="Google Shape;1457;p43">
              <a:extLst>
                <a:ext uri="{FF2B5EF4-FFF2-40B4-BE49-F238E27FC236}">
                  <a16:creationId xmlns:a16="http://schemas.microsoft.com/office/drawing/2014/main" id="{81A23988-E985-9C38-1CF9-8A5F43802705}"/>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a:extLst>
                <a:ext uri="{FF2B5EF4-FFF2-40B4-BE49-F238E27FC236}">
                  <a16:creationId xmlns:a16="http://schemas.microsoft.com/office/drawing/2014/main" id="{4E082D0F-9811-C556-2F86-BAD94CC9DAF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a:extLst>
              <a:ext uri="{FF2B5EF4-FFF2-40B4-BE49-F238E27FC236}">
                <a16:creationId xmlns:a16="http://schemas.microsoft.com/office/drawing/2014/main" id="{9CB5011F-8B09-2A30-0386-3E4DC03AAF39}"/>
              </a:ext>
            </a:extLst>
          </p:cNvPr>
          <p:cNvGrpSpPr/>
          <p:nvPr/>
        </p:nvGrpSpPr>
        <p:grpSpPr>
          <a:xfrm>
            <a:off x="737423" y="1172208"/>
            <a:ext cx="76825" cy="76800"/>
            <a:chOff x="3104875" y="1099400"/>
            <a:chExt cx="76825" cy="76800"/>
          </a:xfrm>
        </p:grpSpPr>
        <p:sp>
          <p:nvSpPr>
            <p:cNvPr id="1460" name="Google Shape;1460;p43">
              <a:extLst>
                <a:ext uri="{FF2B5EF4-FFF2-40B4-BE49-F238E27FC236}">
                  <a16:creationId xmlns:a16="http://schemas.microsoft.com/office/drawing/2014/main" id="{86A184A2-158C-E512-5D54-C7F8110C3CF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a:extLst>
                <a:ext uri="{FF2B5EF4-FFF2-40B4-BE49-F238E27FC236}">
                  <a16:creationId xmlns:a16="http://schemas.microsoft.com/office/drawing/2014/main" id="{396286DF-D69B-07FE-2BE6-5420DCE85CD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a:extLst>
              <a:ext uri="{FF2B5EF4-FFF2-40B4-BE49-F238E27FC236}">
                <a16:creationId xmlns:a16="http://schemas.microsoft.com/office/drawing/2014/main" id="{09625A3A-CF17-763D-05B3-32AFCAF7579B}"/>
              </a:ext>
            </a:extLst>
          </p:cNvPr>
          <p:cNvPicPr preferRelativeResize="0"/>
          <p:nvPr/>
        </p:nvPicPr>
        <p:blipFill rotWithShape="1">
          <a:blip r:embed="rId3">
            <a:alphaModFix/>
          </a:blip>
          <a:srcRect l="15236" r="10474"/>
          <a:stretch/>
        </p:blipFill>
        <p:spPr>
          <a:xfrm rot="-5710310">
            <a:off x="978818" y="88022"/>
            <a:ext cx="1552574" cy="1390852"/>
          </a:xfrm>
          <a:prstGeom prst="rect">
            <a:avLst/>
          </a:prstGeom>
          <a:noFill/>
          <a:ln>
            <a:noFill/>
          </a:ln>
        </p:spPr>
      </p:pic>
      <p:pic>
        <p:nvPicPr>
          <p:cNvPr id="1463" name="Google Shape;1463;p43">
            <a:extLst>
              <a:ext uri="{FF2B5EF4-FFF2-40B4-BE49-F238E27FC236}">
                <a16:creationId xmlns:a16="http://schemas.microsoft.com/office/drawing/2014/main" id="{36D33C87-F324-469B-B74E-73A10A242D31}"/>
              </a:ext>
            </a:extLst>
          </p:cNvPr>
          <p:cNvPicPr preferRelativeResize="0"/>
          <p:nvPr/>
        </p:nvPicPr>
        <p:blipFill rotWithShape="1">
          <a:blip r:embed="rId4">
            <a:alphaModFix/>
          </a:blip>
          <a:srcRect l="22009" r="18455"/>
          <a:stretch/>
        </p:blipFill>
        <p:spPr>
          <a:xfrm rot="-8473750">
            <a:off x="7745201" y="1808138"/>
            <a:ext cx="903665" cy="853809"/>
          </a:xfrm>
          <a:prstGeom prst="rect">
            <a:avLst/>
          </a:prstGeom>
          <a:noFill/>
          <a:ln>
            <a:noFill/>
          </a:ln>
        </p:spPr>
      </p:pic>
      <p:sp>
        <p:nvSpPr>
          <p:cNvPr id="10" name="Subtitle 4">
            <a:extLst>
              <a:ext uri="{FF2B5EF4-FFF2-40B4-BE49-F238E27FC236}">
                <a16:creationId xmlns:a16="http://schemas.microsoft.com/office/drawing/2014/main" id="{B19B3365-C49C-9E15-3DAA-D781015D3E91}"/>
              </a:ext>
            </a:extLst>
          </p:cNvPr>
          <p:cNvSpPr txBox="1">
            <a:spLocks/>
          </p:cNvSpPr>
          <p:nvPr/>
        </p:nvSpPr>
        <p:spPr>
          <a:xfrm>
            <a:off x="691718" y="1572502"/>
            <a:ext cx="6845019" cy="143511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425450" indent="-285750" algn="l">
              <a:buFont typeface="Arial" panose="020B0604020202020204" pitchFamily="34" charset="0"/>
              <a:buChar char="•"/>
            </a:pPr>
            <a:r>
              <a:rPr lang="en-US" sz="1400" dirty="0">
                <a:latin typeface="Montserrat" panose="00000500000000000000" pitchFamily="2" charset="0"/>
              </a:rPr>
              <a:t>The model was evaluated using the following metrics:</a:t>
            </a:r>
          </a:p>
          <a:p>
            <a:pPr marL="882650" lvl="1" indent="-285750" algn="l">
              <a:buFont typeface="Arial" panose="020B0604020202020204" pitchFamily="34" charset="0"/>
              <a:buChar char="•"/>
            </a:pPr>
            <a:r>
              <a:rPr lang="en-US" sz="1400" b="1" dirty="0">
                <a:latin typeface="Montserrat" panose="00000500000000000000" pitchFamily="2" charset="0"/>
              </a:rPr>
              <a:t>Mean Squared Error (MSE): </a:t>
            </a:r>
            <a:r>
              <a:rPr lang="en-US" sz="1400" dirty="0">
                <a:latin typeface="Montserrat" panose="00000500000000000000" pitchFamily="2" charset="0"/>
              </a:rPr>
              <a:t>Measures the average squared difference between predicted and actual values.</a:t>
            </a:r>
          </a:p>
          <a:p>
            <a:pPr marL="882650" lvl="1" indent="-285750" algn="l">
              <a:buFont typeface="Arial" panose="020B0604020202020204" pitchFamily="34" charset="0"/>
              <a:buChar char="•"/>
            </a:pPr>
            <a:r>
              <a:rPr lang="en-US" sz="1400" b="1" dirty="0">
                <a:latin typeface="Montserrat" panose="00000500000000000000" pitchFamily="2" charset="0"/>
              </a:rPr>
              <a:t>R2 Score: </a:t>
            </a:r>
            <a:r>
              <a:rPr lang="en-US" sz="1400" dirty="0">
                <a:latin typeface="Montserrat" panose="00000500000000000000" pitchFamily="2" charset="0"/>
              </a:rPr>
              <a:t>Indicates the proportion of variance in the target variable that the model explains.</a:t>
            </a:r>
          </a:p>
        </p:txBody>
      </p:sp>
      <p:pic>
        <p:nvPicPr>
          <p:cNvPr id="3" name="Picture 2">
            <a:extLst>
              <a:ext uri="{FF2B5EF4-FFF2-40B4-BE49-F238E27FC236}">
                <a16:creationId xmlns:a16="http://schemas.microsoft.com/office/drawing/2014/main" id="{59C4C4BB-9F24-0151-DAD4-D5D3C7CB7310}"/>
              </a:ext>
            </a:extLst>
          </p:cNvPr>
          <p:cNvPicPr>
            <a:picLocks noChangeAspect="1"/>
          </p:cNvPicPr>
          <p:nvPr/>
        </p:nvPicPr>
        <p:blipFill>
          <a:blip r:embed="rId5"/>
          <a:stretch>
            <a:fillRect/>
          </a:stretch>
        </p:blipFill>
        <p:spPr>
          <a:xfrm>
            <a:off x="3124708" y="3510321"/>
            <a:ext cx="5125165" cy="590632"/>
          </a:xfrm>
          <a:prstGeom prst="rect">
            <a:avLst/>
          </a:prstGeom>
        </p:spPr>
      </p:pic>
    </p:spTree>
    <p:extLst>
      <p:ext uri="{BB962C8B-B14F-4D97-AF65-F5344CB8AC3E}">
        <p14:creationId xmlns:p14="http://schemas.microsoft.com/office/powerpoint/2010/main" val="23783791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5">
          <a:extLst>
            <a:ext uri="{FF2B5EF4-FFF2-40B4-BE49-F238E27FC236}">
              <a16:creationId xmlns:a16="http://schemas.microsoft.com/office/drawing/2014/main" id="{0A72A650-6EE1-D311-6707-66E45E8191A1}"/>
            </a:ext>
          </a:extLst>
        </p:cNvPr>
        <p:cNvGrpSpPr/>
        <p:nvPr/>
      </p:nvGrpSpPr>
      <p:grpSpPr>
        <a:xfrm>
          <a:off x="0" y="0"/>
          <a:ext cx="0" cy="0"/>
          <a:chOff x="0" y="0"/>
          <a:chExt cx="0" cy="0"/>
        </a:xfrm>
      </p:grpSpPr>
      <p:sp>
        <p:nvSpPr>
          <p:cNvPr id="1446" name="Google Shape;1446;p43">
            <a:extLst>
              <a:ext uri="{FF2B5EF4-FFF2-40B4-BE49-F238E27FC236}">
                <a16:creationId xmlns:a16="http://schemas.microsoft.com/office/drawing/2014/main" id="{67826BB6-DA26-1227-46A3-0C47D4BA714F}"/>
              </a:ext>
            </a:extLst>
          </p:cNvPr>
          <p:cNvSpPr txBox="1">
            <a:spLocks noGrp="1"/>
          </p:cNvSpPr>
          <p:nvPr>
            <p:ph type="title"/>
          </p:nvPr>
        </p:nvSpPr>
        <p:spPr>
          <a:xfrm>
            <a:off x="720000" y="50292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Model Evaluation</a:t>
            </a:r>
            <a:endParaRPr lang="en-US" dirty="0"/>
          </a:p>
        </p:txBody>
      </p:sp>
      <p:grpSp>
        <p:nvGrpSpPr>
          <p:cNvPr id="1456" name="Google Shape;1456;p43">
            <a:extLst>
              <a:ext uri="{FF2B5EF4-FFF2-40B4-BE49-F238E27FC236}">
                <a16:creationId xmlns:a16="http://schemas.microsoft.com/office/drawing/2014/main" id="{273190C8-9550-AF0F-7CF1-827FCC1C03F7}"/>
              </a:ext>
            </a:extLst>
          </p:cNvPr>
          <p:cNvGrpSpPr/>
          <p:nvPr/>
        </p:nvGrpSpPr>
        <p:grpSpPr>
          <a:xfrm>
            <a:off x="8151467" y="317888"/>
            <a:ext cx="76825" cy="76800"/>
            <a:chOff x="3104875" y="1099400"/>
            <a:chExt cx="76825" cy="76800"/>
          </a:xfrm>
        </p:grpSpPr>
        <p:sp>
          <p:nvSpPr>
            <p:cNvPr id="1457" name="Google Shape;1457;p43">
              <a:extLst>
                <a:ext uri="{FF2B5EF4-FFF2-40B4-BE49-F238E27FC236}">
                  <a16:creationId xmlns:a16="http://schemas.microsoft.com/office/drawing/2014/main" id="{0A7031E7-94AA-C36C-41C2-44922C892E4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a:extLst>
                <a:ext uri="{FF2B5EF4-FFF2-40B4-BE49-F238E27FC236}">
                  <a16:creationId xmlns:a16="http://schemas.microsoft.com/office/drawing/2014/main" id="{F6B95B7D-42AB-7B7D-0287-648B3B91839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a:extLst>
              <a:ext uri="{FF2B5EF4-FFF2-40B4-BE49-F238E27FC236}">
                <a16:creationId xmlns:a16="http://schemas.microsoft.com/office/drawing/2014/main" id="{4B045B85-7A79-243E-5693-E870EDB4CA0E}"/>
              </a:ext>
            </a:extLst>
          </p:cNvPr>
          <p:cNvGrpSpPr/>
          <p:nvPr/>
        </p:nvGrpSpPr>
        <p:grpSpPr>
          <a:xfrm>
            <a:off x="737423" y="1172208"/>
            <a:ext cx="76825" cy="76800"/>
            <a:chOff x="3104875" y="1099400"/>
            <a:chExt cx="76825" cy="76800"/>
          </a:xfrm>
        </p:grpSpPr>
        <p:sp>
          <p:nvSpPr>
            <p:cNvPr id="1460" name="Google Shape;1460;p43">
              <a:extLst>
                <a:ext uri="{FF2B5EF4-FFF2-40B4-BE49-F238E27FC236}">
                  <a16:creationId xmlns:a16="http://schemas.microsoft.com/office/drawing/2014/main" id="{27F6C5A6-BC5D-0A4B-10B6-00F3DAC4787B}"/>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a:extLst>
                <a:ext uri="{FF2B5EF4-FFF2-40B4-BE49-F238E27FC236}">
                  <a16:creationId xmlns:a16="http://schemas.microsoft.com/office/drawing/2014/main" id="{9FEEBD9F-1683-ED2D-3B60-DE47DA47F5E8}"/>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a:extLst>
              <a:ext uri="{FF2B5EF4-FFF2-40B4-BE49-F238E27FC236}">
                <a16:creationId xmlns:a16="http://schemas.microsoft.com/office/drawing/2014/main" id="{6947BF37-2E39-635A-777D-7A1B4585ED53}"/>
              </a:ext>
            </a:extLst>
          </p:cNvPr>
          <p:cNvPicPr preferRelativeResize="0"/>
          <p:nvPr/>
        </p:nvPicPr>
        <p:blipFill rotWithShape="1">
          <a:blip r:embed="rId3">
            <a:alphaModFix/>
          </a:blip>
          <a:srcRect l="15236" r="10474"/>
          <a:stretch/>
        </p:blipFill>
        <p:spPr>
          <a:xfrm rot="-5710310">
            <a:off x="2908450" y="3612260"/>
            <a:ext cx="1552574" cy="1390852"/>
          </a:xfrm>
          <a:prstGeom prst="rect">
            <a:avLst/>
          </a:prstGeom>
          <a:noFill/>
          <a:ln>
            <a:noFill/>
          </a:ln>
        </p:spPr>
      </p:pic>
      <p:pic>
        <p:nvPicPr>
          <p:cNvPr id="1463" name="Google Shape;1463;p43">
            <a:extLst>
              <a:ext uri="{FF2B5EF4-FFF2-40B4-BE49-F238E27FC236}">
                <a16:creationId xmlns:a16="http://schemas.microsoft.com/office/drawing/2014/main" id="{8200A295-FFE1-7B9B-3224-6DCD1F071674}"/>
              </a:ext>
            </a:extLst>
          </p:cNvPr>
          <p:cNvPicPr preferRelativeResize="0"/>
          <p:nvPr/>
        </p:nvPicPr>
        <p:blipFill rotWithShape="1">
          <a:blip r:embed="rId4">
            <a:alphaModFix/>
          </a:blip>
          <a:srcRect l="22009" r="18455"/>
          <a:stretch/>
        </p:blipFill>
        <p:spPr>
          <a:xfrm rot="-8473750">
            <a:off x="7745201" y="1808138"/>
            <a:ext cx="903665" cy="853809"/>
          </a:xfrm>
          <a:prstGeom prst="rect">
            <a:avLst/>
          </a:prstGeom>
          <a:noFill/>
          <a:ln>
            <a:noFill/>
          </a:ln>
        </p:spPr>
      </p:pic>
      <p:pic>
        <p:nvPicPr>
          <p:cNvPr id="6" name="Picture 5">
            <a:extLst>
              <a:ext uri="{FF2B5EF4-FFF2-40B4-BE49-F238E27FC236}">
                <a16:creationId xmlns:a16="http://schemas.microsoft.com/office/drawing/2014/main" id="{001B7283-93FE-9270-55C1-A07C0CC67ECC}"/>
              </a:ext>
            </a:extLst>
          </p:cNvPr>
          <p:cNvPicPr>
            <a:picLocks noChangeAspect="1"/>
          </p:cNvPicPr>
          <p:nvPr/>
        </p:nvPicPr>
        <p:blipFill>
          <a:blip r:embed="rId5"/>
          <a:stretch>
            <a:fillRect/>
          </a:stretch>
        </p:blipFill>
        <p:spPr>
          <a:xfrm>
            <a:off x="4837034" y="1249008"/>
            <a:ext cx="4317348" cy="2818872"/>
          </a:xfrm>
          <a:prstGeom prst="rect">
            <a:avLst/>
          </a:prstGeom>
        </p:spPr>
      </p:pic>
      <p:pic>
        <p:nvPicPr>
          <p:cNvPr id="11" name="Picture 10">
            <a:extLst>
              <a:ext uri="{FF2B5EF4-FFF2-40B4-BE49-F238E27FC236}">
                <a16:creationId xmlns:a16="http://schemas.microsoft.com/office/drawing/2014/main" id="{3BA372A0-0289-FAC3-214D-8F346FBE24C9}"/>
              </a:ext>
            </a:extLst>
          </p:cNvPr>
          <p:cNvPicPr>
            <a:picLocks noChangeAspect="1"/>
          </p:cNvPicPr>
          <p:nvPr/>
        </p:nvPicPr>
        <p:blipFill>
          <a:blip r:embed="rId6"/>
          <a:stretch>
            <a:fillRect/>
          </a:stretch>
        </p:blipFill>
        <p:spPr>
          <a:xfrm>
            <a:off x="95713" y="1249008"/>
            <a:ext cx="4642302" cy="2818872"/>
          </a:xfrm>
          <a:prstGeom prst="rect">
            <a:avLst/>
          </a:prstGeom>
        </p:spPr>
      </p:pic>
    </p:spTree>
    <p:extLst>
      <p:ext uri="{BB962C8B-B14F-4D97-AF65-F5344CB8AC3E}">
        <p14:creationId xmlns:p14="http://schemas.microsoft.com/office/powerpoint/2010/main" val="14120659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45">
          <a:extLst>
            <a:ext uri="{FF2B5EF4-FFF2-40B4-BE49-F238E27FC236}">
              <a16:creationId xmlns:a16="http://schemas.microsoft.com/office/drawing/2014/main" id="{B406706D-8718-F422-BD91-B16CA0C2977D}"/>
            </a:ext>
          </a:extLst>
        </p:cNvPr>
        <p:cNvGrpSpPr/>
        <p:nvPr/>
      </p:nvGrpSpPr>
      <p:grpSpPr>
        <a:xfrm>
          <a:off x="0" y="0"/>
          <a:ext cx="0" cy="0"/>
          <a:chOff x="0" y="0"/>
          <a:chExt cx="0" cy="0"/>
        </a:xfrm>
      </p:grpSpPr>
      <p:sp>
        <p:nvSpPr>
          <p:cNvPr id="1446" name="Google Shape;1446;p43">
            <a:extLst>
              <a:ext uri="{FF2B5EF4-FFF2-40B4-BE49-F238E27FC236}">
                <a16:creationId xmlns:a16="http://schemas.microsoft.com/office/drawing/2014/main" id="{03E3B0DE-3E0B-E3B9-0710-9F6BE0B3C82B}"/>
              </a:ext>
            </a:extLst>
          </p:cNvPr>
          <p:cNvSpPr txBox="1">
            <a:spLocks noGrp="1"/>
          </p:cNvSpPr>
          <p:nvPr>
            <p:ph type="title"/>
          </p:nvPr>
        </p:nvSpPr>
        <p:spPr>
          <a:xfrm>
            <a:off x="595309" y="49709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Deployment</a:t>
            </a:r>
            <a:endParaRPr lang="en-US" dirty="0"/>
          </a:p>
        </p:txBody>
      </p:sp>
      <p:grpSp>
        <p:nvGrpSpPr>
          <p:cNvPr id="1456" name="Google Shape;1456;p43">
            <a:extLst>
              <a:ext uri="{FF2B5EF4-FFF2-40B4-BE49-F238E27FC236}">
                <a16:creationId xmlns:a16="http://schemas.microsoft.com/office/drawing/2014/main" id="{E79F1426-FD22-2690-7C69-5E34BC956A2A}"/>
              </a:ext>
            </a:extLst>
          </p:cNvPr>
          <p:cNvGrpSpPr/>
          <p:nvPr/>
        </p:nvGrpSpPr>
        <p:grpSpPr>
          <a:xfrm>
            <a:off x="1062850" y="3623963"/>
            <a:ext cx="76825" cy="76800"/>
            <a:chOff x="3104875" y="1099400"/>
            <a:chExt cx="76825" cy="76800"/>
          </a:xfrm>
        </p:grpSpPr>
        <p:sp>
          <p:nvSpPr>
            <p:cNvPr id="1457" name="Google Shape;1457;p43">
              <a:extLst>
                <a:ext uri="{FF2B5EF4-FFF2-40B4-BE49-F238E27FC236}">
                  <a16:creationId xmlns:a16="http://schemas.microsoft.com/office/drawing/2014/main" id="{8AB8AA7E-0B3F-A924-31DF-22E6F5552245}"/>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a:extLst>
                <a:ext uri="{FF2B5EF4-FFF2-40B4-BE49-F238E27FC236}">
                  <a16:creationId xmlns:a16="http://schemas.microsoft.com/office/drawing/2014/main" id="{58ED53B2-0393-86A9-5353-D422507CC45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a:extLst>
              <a:ext uri="{FF2B5EF4-FFF2-40B4-BE49-F238E27FC236}">
                <a16:creationId xmlns:a16="http://schemas.microsoft.com/office/drawing/2014/main" id="{C11BED45-A7FA-CCA4-C1C3-D55DE6814213}"/>
              </a:ext>
            </a:extLst>
          </p:cNvPr>
          <p:cNvGrpSpPr/>
          <p:nvPr/>
        </p:nvGrpSpPr>
        <p:grpSpPr>
          <a:xfrm>
            <a:off x="737423" y="1172208"/>
            <a:ext cx="76825" cy="76800"/>
            <a:chOff x="3104875" y="1099400"/>
            <a:chExt cx="76825" cy="76800"/>
          </a:xfrm>
        </p:grpSpPr>
        <p:sp>
          <p:nvSpPr>
            <p:cNvPr id="1460" name="Google Shape;1460;p43">
              <a:extLst>
                <a:ext uri="{FF2B5EF4-FFF2-40B4-BE49-F238E27FC236}">
                  <a16:creationId xmlns:a16="http://schemas.microsoft.com/office/drawing/2014/main" id="{5EAC67F5-D244-FD2E-43F1-3A07548FD5E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a:extLst>
                <a:ext uri="{FF2B5EF4-FFF2-40B4-BE49-F238E27FC236}">
                  <a16:creationId xmlns:a16="http://schemas.microsoft.com/office/drawing/2014/main" id="{5699A11F-A3E6-14F8-823E-323B2634FF1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a:extLst>
              <a:ext uri="{FF2B5EF4-FFF2-40B4-BE49-F238E27FC236}">
                <a16:creationId xmlns:a16="http://schemas.microsoft.com/office/drawing/2014/main" id="{2CE16387-F0BE-BFA9-D305-7C4913F018CD}"/>
              </a:ext>
            </a:extLst>
          </p:cNvPr>
          <p:cNvPicPr preferRelativeResize="0"/>
          <p:nvPr/>
        </p:nvPicPr>
        <p:blipFill rotWithShape="1">
          <a:blip r:embed="rId3">
            <a:alphaModFix/>
          </a:blip>
          <a:srcRect l="15236" r="10474"/>
          <a:stretch/>
        </p:blipFill>
        <p:spPr>
          <a:xfrm rot="-5710310">
            <a:off x="978818" y="88022"/>
            <a:ext cx="1552574" cy="1390852"/>
          </a:xfrm>
          <a:prstGeom prst="rect">
            <a:avLst/>
          </a:prstGeom>
          <a:noFill/>
          <a:ln>
            <a:noFill/>
          </a:ln>
        </p:spPr>
      </p:pic>
      <p:pic>
        <p:nvPicPr>
          <p:cNvPr id="1463" name="Google Shape;1463;p43">
            <a:extLst>
              <a:ext uri="{FF2B5EF4-FFF2-40B4-BE49-F238E27FC236}">
                <a16:creationId xmlns:a16="http://schemas.microsoft.com/office/drawing/2014/main" id="{23A8223D-58AE-CAA9-0CA8-FDBA8CFD3E12}"/>
              </a:ext>
            </a:extLst>
          </p:cNvPr>
          <p:cNvPicPr preferRelativeResize="0"/>
          <p:nvPr/>
        </p:nvPicPr>
        <p:blipFill rotWithShape="1">
          <a:blip r:embed="rId4">
            <a:alphaModFix/>
          </a:blip>
          <a:srcRect l="22009" r="18455"/>
          <a:stretch/>
        </p:blipFill>
        <p:spPr>
          <a:xfrm rot="-8473750">
            <a:off x="7335140" y="583564"/>
            <a:ext cx="903665" cy="853809"/>
          </a:xfrm>
          <a:prstGeom prst="rect">
            <a:avLst/>
          </a:prstGeom>
          <a:noFill/>
          <a:ln>
            <a:noFill/>
          </a:ln>
        </p:spPr>
      </p:pic>
      <p:sp>
        <p:nvSpPr>
          <p:cNvPr id="10" name="Subtitle 4">
            <a:extLst>
              <a:ext uri="{FF2B5EF4-FFF2-40B4-BE49-F238E27FC236}">
                <a16:creationId xmlns:a16="http://schemas.microsoft.com/office/drawing/2014/main" id="{67DA03B9-E8D1-7644-1156-D0D4FCE3A6CD}"/>
              </a:ext>
            </a:extLst>
          </p:cNvPr>
          <p:cNvSpPr txBox="1">
            <a:spLocks/>
          </p:cNvSpPr>
          <p:nvPr/>
        </p:nvSpPr>
        <p:spPr>
          <a:xfrm>
            <a:off x="0" y="1530174"/>
            <a:ext cx="3906794" cy="180256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algn="l"/>
            <a:r>
              <a:rPr lang="en-US" sz="1100" b="1" dirty="0">
                <a:latin typeface="Montserrat" panose="00000500000000000000" pitchFamily="2" charset="0"/>
              </a:rPr>
              <a:t>Hosting the Model</a:t>
            </a:r>
            <a:r>
              <a:rPr lang="en-US" sz="1100" dirty="0">
                <a:latin typeface="Montserrat" panose="00000500000000000000" pitchFamily="2" charset="0"/>
              </a:rPr>
              <a:t>:</a:t>
            </a:r>
          </a:p>
          <a:p>
            <a:pPr algn="l">
              <a:buFont typeface="Arial" panose="020B0604020202020204" pitchFamily="34" charset="0"/>
              <a:buChar char="•"/>
            </a:pPr>
            <a:r>
              <a:rPr lang="en-US" sz="1100" dirty="0">
                <a:latin typeface="Montserrat" panose="00000500000000000000" pitchFamily="2" charset="0"/>
              </a:rPr>
              <a:t>After training and testing the K-Nearest Neighbors model, we deployed it on the internet to allow users to test the model interactively.</a:t>
            </a:r>
          </a:p>
          <a:p>
            <a:pPr algn="l">
              <a:buFont typeface="Arial" panose="020B0604020202020204" pitchFamily="34" charset="0"/>
              <a:buChar char="•"/>
            </a:pPr>
            <a:r>
              <a:rPr lang="en-US" sz="1100" dirty="0">
                <a:latin typeface="Montserrat" panose="00000500000000000000" pitchFamily="2" charset="0"/>
              </a:rPr>
              <a:t>The hosting was done at </a:t>
            </a:r>
            <a:r>
              <a:rPr lang="en-US" sz="1100" b="1" dirty="0">
                <a:latin typeface="Montserrat" panose="00000500000000000000" pitchFamily="2" charset="0"/>
                <a:hlinkClick r:id="rId5"/>
              </a:rPr>
              <a:t>https://rolexprices.netlify.app/</a:t>
            </a:r>
            <a:r>
              <a:rPr lang="en-US" sz="1100" dirty="0">
                <a:latin typeface="Montserrat" panose="00000500000000000000" pitchFamily="2" charset="0"/>
              </a:rPr>
              <a:t>, making it accessible for users to input features and get predicted watch prices in real-time.</a:t>
            </a:r>
          </a:p>
        </p:txBody>
      </p:sp>
      <p:pic>
        <p:nvPicPr>
          <p:cNvPr id="8" name="Picture 7">
            <a:extLst>
              <a:ext uri="{FF2B5EF4-FFF2-40B4-BE49-F238E27FC236}">
                <a16:creationId xmlns:a16="http://schemas.microsoft.com/office/drawing/2014/main" id="{B6A22B73-18F8-59AC-585B-7D3EDDC7DCB4}"/>
              </a:ext>
            </a:extLst>
          </p:cNvPr>
          <p:cNvPicPr>
            <a:picLocks noChangeAspect="1"/>
          </p:cNvPicPr>
          <p:nvPr/>
        </p:nvPicPr>
        <p:blipFill>
          <a:blip r:embed="rId6"/>
          <a:stretch>
            <a:fillRect/>
          </a:stretch>
        </p:blipFill>
        <p:spPr>
          <a:xfrm>
            <a:off x="3754036" y="1728659"/>
            <a:ext cx="5321752" cy="2601190"/>
          </a:xfrm>
          <a:prstGeom prst="rect">
            <a:avLst/>
          </a:prstGeom>
        </p:spPr>
      </p:pic>
    </p:spTree>
    <p:extLst>
      <p:ext uri="{BB962C8B-B14F-4D97-AF65-F5344CB8AC3E}">
        <p14:creationId xmlns:p14="http://schemas.microsoft.com/office/powerpoint/2010/main" val="20584115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5">
          <a:extLst>
            <a:ext uri="{FF2B5EF4-FFF2-40B4-BE49-F238E27FC236}">
              <a16:creationId xmlns:a16="http://schemas.microsoft.com/office/drawing/2014/main" id="{BED12AE1-6EC3-3140-3B0B-DD4AFBBD2D82}"/>
            </a:ext>
          </a:extLst>
        </p:cNvPr>
        <p:cNvGrpSpPr/>
        <p:nvPr/>
      </p:nvGrpSpPr>
      <p:grpSpPr>
        <a:xfrm>
          <a:off x="0" y="0"/>
          <a:ext cx="0" cy="0"/>
          <a:chOff x="0" y="0"/>
          <a:chExt cx="0" cy="0"/>
        </a:xfrm>
      </p:grpSpPr>
      <p:sp>
        <p:nvSpPr>
          <p:cNvPr id="1446" name="Google Shape;1446;p43">
            <a:extLst>
              <a:ext uri="{FF2B5EF4-FFF2-40B4-BE49-F238E27FC236}">
                <a16:creationId xmlns:a16="http://schemas.microsoft.com/office/drawing/2014/main" id="{82AF20BD-A87E-F641-5B83-08EBC850A0D5}"/>
              </a:ext>
            </a:extLst>
          </p:cNvPr>
          <p:cNvSpPr txBox="1">
            <a:spLocks noGrp="1"/>
          </p:cNvSpPr>
          <p:nvPr>
            <p:ph type="title"/>
          </p:nvPr>
        </p:nvSpPr>
        <p:spPr>
          <a:xfrm>
            <a:off x="595309" y="49709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Conclusion</a:t>
            </a:r>
          </a:p>
        </p:txBody>
      </p:sp>
      <p:grpSp>
        <p:nvGrpSpPr>
          <p:cNvPr id="1456" name="Google Shape;1456;p43">
            <a:extLst>
              <a:ext uri="{FF2B5EF4-FFF2-40B4-BE49-F238E27FC236}">
                <a16:creationId xmlns:a16="http://schemas.microsoft.com/office/drawing/2014/main" id="{B52E6F49-780C-BA7E-8AD4-CF077840B29E}"/>
              </a:ext>
            </a:extLst>
          </p:cNvPr>
          <p:cNvGrpSpPr/>
          <p:nvPr/>
        </p:nvGrpSpPr>
        <p:grpSpPr>
          <a:xfrm>
            <a:off x="1062850" y="3623963"/>
            <a:ext cx="76825" cy="76800"/>
            <a:chOff x="3104875" y="1099400"/>
            <a:chExt cx="76825" cy="76800"/>
          </a:xfrm>
        </p:grpSpPr>
        <p:sp>
          <p:nvSpPr>
            <p:cNvPr id="1457" name="Google Shape;1457;p43">
              <a:extLst>
                <a:ext uri="{FF2B5EF4-FFF2-40B4-BE49-F238E27FC236}">
                  <a16:creationId xmlns:a16="http://schemas.microsoft.com/office/drawing/2014/main" id="{9FAC268E-AB30-EBA4-66E8-E37451A0E535}"/>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a:extLst>
                <a:ext uri="{FF2B5EF4-FFF2-40B4-BE49-F238E27FC236}">
                  <a16:creationId xmlns:a16="http://schemas.microsoft.com/office/drawing/2014/main" id="{9921950F-32F0-BB1F-D731-CB10A8B61EB4}"/>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a:extLst>
              <a:ext uri="{FF2B5EF4-FFF2-40B4-BE49-F238E27FC236}">
                <a16:creationId xmlns:a16="http://schemas.microsoft.com/office/drawing/2014/main" id="{BF277F38-2845-92C4-A230-F2BCFD9F5DF3}"/>
              </a:ext>
            </a:extLst>
          </p:cNvPr>
          <p:cNvGrpSpPr/>
          <p:nvPr/>
        </p:nvGrpSpPr>
        <p:grpSpPr>
          <a:xfrm>
            <a:off x="737423" y="1172208"/>
            <a:ext cx="76825" cy="76800"/>
            <a:chOff x="3104875" y="1099400"/>
            <a:chExt cx="76825" cy="76800"/>
          </a:xfrm>
        </p:grpSpPr>
        <p:sp>
          <p:nvSpPr>
            <p:cNvPr id="1460" name="Google Shape;1460;p43">
              <a:extLst>
                <a:ext uri="{FF2B5EF4-FFF2-40B4-BE49-F238E27FC236}">
                  <a16:creationId xmlns:a16="http://schemas.microsoft.com/office/drawing/2014/main" id="{A8672092-9AD0-A22E-4D50-A376690BC26F}"/>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a:extLst>
                <a:ext uri="{FF2B5EF4-FFF2-40B4-BE49-F238E27FC236}">
                  <a16:creationId xmlns:a16="http://schemas.microsoft.com/office/drawing/2014/main" id="{5496920B-69EB-C2BD-3C94-E81C9BD2415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a:extLst>
              <a:ext uri="{FF2B5EF4-FFF2-40B4-BE49-F238E27FC236}">
                <a16:creationId xmlns:a16="http://schemas.microsoft.com/office/drawing/2014/main" id="{AF6E2A74-919F-2FCD-45CD-F119F0A17E22}"/>
              </a:ext>
            </a:extLst>
          </p:cNvPr>
          <p:cNvPicPr preferRelativeResize="0"/>
          <p:nvPr/>
        </p:nvPicPr>
        <p:blipFill rotWithShape="1">
          <a:blip r:embed="rId3">
            <a:alphaModFix/>
          </a:blip>
          <a:srcRect l="15236" r="10474"/>
          <a:stretch/>
        </p:blipFill>
        <p:spPr>
          <a:xfrm rot="-5710310">
            <a:off x="37960" y="192416"/>
            <a:ext cx="1552574" cy="1390852"/>
          </a:xfrm>
          <a:prstGeom prst="rect">
            <a:avLst/>
          </a:prstGeom>
          <a:noFill/>
          <a:ln>
            <a:noFill/>
          </a:ln>
        </p:spPr>
      </p:pic>
      <p:pic>
        <p:nvPicPr>
          <p:cNvPr id="1463" name="Google Shape;1463;p43">
            <a:extLst>
              <a:ext uri="{FF2B5EF4-FFF2-40B4-BE49-F238E27FC236}">
                <a16:creationId xmlns:a16="http://schemas.microsoft.com/office/drawing/2014/main" id="{F0ED2016-E89A-87A4-14DC-5F3EF0068375}"/>
              </a:ext>
            </a:extLst>
          </p:cNvPr>
          <p:cNvPicPr preferRelativeResize="0"/>
          <p:nvPr/>
        </p:nvPicPr>
        <p:blipFill rotWithShape="1">
          <a:blip r:embed="rId4">
            <a:alphaModFix/>
          </a:blip>
          <a:srcRect l="22009" r="18455"/>
          <a:stretch/>
        </p:blipFill>
        <p:spPr>
          <a:xfrm rot="-8473750">
            <a:off x="7745201" y="1808138"/>
            <a:ext cx="903665" cy="853809"/>
          </a:xfrm>
          <a:prstGeom prst="rect">
            <a:avLst/>
          </a:prstGeom>
          <a:noFill/>
          <a:ln>
            <a:noFill/>
          </a:ln>
        </p:spPr>
      </p:pic>
      <p:sp>
        <p:nvSpPr>
          <p:cNvPr id="10" name="Subtitle 4">
            <a:extLst>
              <a:ext uri="{FF2B5EF4-FFF2-40B4-BE49-F238E27FC236}">
                <a16:creationId xmlns:a16="http://schemas.microsoft.com/office/drawing/2014/main" id="{9F13C274-AD3A-F483-D173-41DF3C153E53}"/>
              </a:ext>
            </a:extLst>
          </p:cNvPr>
          <p:cNvSpPr txBox="1">
            <a:spLocks/>
          </p:cNvSpPr>
          <p:nvPr/>
        </p:nvSpPr>
        <p:spPr>
          <a:xfrm>
            <a:off x="595310" y="1595747"/>
            <a:ext cx="7703999" cy="32640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139700" indent="0" algn="l"/>
            <a:r>
              <a:rPr lang="en-US" sz="1200" dirty="0">
                <a:latin typeface="Montserrat" panose="00000500000000000000" pitchFamily="2" charset="0"/>
              </a:rPr>
              <a:t>The K-Nearest Neighbors algorithm was applied to predict watch prices based on several features, achieving the following performance metrics:</a:t>
            </a:r>
          </a:p>
          <a:p>
            <a:pPr marL="139700" indent="0" algn="l"/>
            <a:r>
              <a:rPr lang="en-US" sz="1200" dirty="0">
                <a:latin typeface="Montserrat" panose="00000500000000000000" pitchFamily="2" charset="0"/>
              </a:rPr>
              <a:t>	Mean Squared Error (MSE): 445,478,471.06</a:t>
            </a:r>
          </a:p>
          <a:p>
            <a:pPr marL="139700" indent="0" algn="l"/>
            <a:r>
              <a:rPr lang="en-US" sz="1200" dirty="0">
                <a:latin typeface="Montserrat" panose="00000500000000000000" pitchFamily="2" charset="0"/>
              </a:rPr>
              <a:t>	R² Score: 0.41</a:t>
            </a:r>
          </a:p>
          <a:p>
            <a:pPr marL="139700" indent="0" algn="l"/>
            <a:r>
              <a:rPr lang="en-US" sz="1200" b="1" dirty="0">
                <a:latin typeface="Montserrat" panose="00000500000000000000" pitchFamily="2" charset="0"/>
              </a:rPr>
              <a:t>Performance Analysis:</a:t>
            </a:r>
          </a:p>
          <a:p>
            <a:pPr marL="139700" indent="0" algn="l"/>
            <a:r>
              <a:rPr lang="en-US" sz="1200" dirty="0">
                <a:latin typeface="Montserrat" panose="00000500000000000000" pitchFamily="2" charset="0"/>
              </a:rPr>
              <a:t>	The R² score indicates that the model explains 41% of the variance in watch prices, 	leaving significant room for improvement.</a:t>
            </a:r>
          </a:p>
          <a:p>
            <a:pPr marL="139700" indent="0" algn="l"/>
            <a:r>
              <a:rPr lang="en-US" sz="1200" dirty="0">
                <a:latin typeface="Montserrat" panose="00000500000000000000" pitchFamily="2" charset="0"/>
              </a:rPr>
              <a:t>	The relatively high MSE suggests that the model struggles to accurately predict prices, 	likely due to the complexity or variability in the data.</a:t>
            </a:r>
          </a:p>
          <a:p>
            <a:pPr marL="139700" indent="0" algn="l"/>
            <a:r>
              <a:rPr lang="en-US" sz="1200" b="1" dirty="0">
                <a:latin typeface="Montserrat" panose="00000500000000000000" pitchFamily="2" charset="0"/>
              </a:rPr>
              <a:t>Key Challenges:</a:t>
            </a:r>
          </a:p>
          <a:p>
            <a:pPr marL="139700" indent="0" algn="l"/>
            <a:r>
              <a:rPr lang="en-US" sz="1200" dirty="0">
                <a:latin typeface="Montserrat" panose="00000500000000000000" pitchFamily="2" charset="0"/>
              </a:rPr>
              <a:t>	</a:t>
            </a:r>
            <a:r>
              <a:rPr lang="en-US" sz="1200" b="1" dirty="0">
                <a:latin typeface="Montserrat" panose="00000500000000000000" pitchFamily="2" charset="0"/>
              </a:rPr>
              <a:t>High Variance in Prices: </a:t>
            </a:r>
            <a:r>
              <a:rPr lang="en-US" sz="1200" dirty="0">
                <a:latin typeface="Montserrat" panose="00000500000000000000" pitchFamily="2" charset="0"/>
              </a:rPr>
              <a:t>The dataset might contain a wide range of price values, 	making predictions harder.</a:t>
            </a:r>
          </a:p>
          <a:p>
            <a:pPr marL="139700" indent="0" algn="l"/>
            <a:r>
              <a:rPr lang="en-US" sz="1200" dirty="0">
                <a:latin typeface="Montserrat" panose="00000500000000000000" pitchFamily="2" charset="0"/>
              </a:rPr>
              <a:t>	</a:t>
            </a:r>
            <a:r>
              <a:rPr lang="en-US" sz="1200" b="1" dirty="0">
                <a:latin typeface="Montserrat" panose="00000500000000000000" pitchFamily="2" charset="0"/>
              </a:rPr>
              <a:t>Feature Importance: </a:t>
            </a:r>
            <a:r>
              <a:rPr lang="en-US" sz="1200" dirty="0">
                <a:latin typeface="Montserrat" panose="00000500000000000000" pitchFamily="2" charset="0"/>
              </a:rPr>
              <a:t>Some features may not contribute significantly to price 	prediction, or important features could be missing.</a:t>
            </a:r>
          </a:p>
          <a:p>
            <a:pPr marL="139700" indent="0" algn="l"/>
            <a:r>
              <a:rPr lang="en-US" sz="1200" dirty="0">
                <a:latin typeface="Montserrat" panose="00000500000000000000" pitchFamily="2" charset="0"/>
              </a:rPr>
              <a:t>	</a:t>
            </a:r>
            <a:r>
              <a:rPr lang="en-US" sz="1200" b="1" dirty="0">
                <a:latin typeface="Montserrat" panose="00000500000000000000" pitchFamily="2" charset="0"/>
              </a:rPr>
              <a:t>Algorithm Limitation: </a:t>
            </a:r>
            <a:r>
              <a:rPr lang="en-US" sz="1200" dirty="0">
                <a:latin typeface="Montserrat" panose="00000500000000000000" pitchFamily="2" charset="0"/>
              </a:rPr>
              <a:t>KNN may not perform well with datasets containing large price 	disparities or noise.</a:t>
            </a:r>
          </a:p>
          <a:p>
            <a:pPr marL="425450" indent="-285750" algn="l">
              <a:buFont typeface="Arial" panose="020B0604020202020204" pitchFamily="34" charset="0"/>
              <a:buChar char="•"/>
            </a:pPr>
            <a:endParaRPr lang="en-US" sz="900" dirty="0">
              <a:latin typeface="Montserrat" panose="00000500000000000000" pitchFamily="2" charset="0"/>
            </a:endParaRPr>
          </a:p>
        </p:txBody>
      </p:sp>
    </p:spTree>
    <p:extLst>
      <p:ext uri="{BB962C8B-B14F-4D97-AF65-F5344CB8AC3E}">
        <p14:creationId xmlns:p14="http://schemas.microsoft.com/office/powerpoint/2010/main" val="15980298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5">
          <a:extLst>
            <a:ext uri="{FF2B5EF4-FFF2-40B4-BE49-F238E27FC236}">
              <a16:creationId xmlns:a16="http://schemas.microsoft.com/office/drawing/2014/main" id="{2DFAAB61-5570-1D36-EB26-6841844A6199}"/>
            </a:ext>
          </a:extLst>
        </p:cNvPr>
        <p:cNvGrpSpPr/>
        <p:nvPr/>
      </p:nvGrpSpPr>
      <p:grpSpPr>
        <a:xfrm>
          <a:off x="0" y="0"/>
          <a:ext cx="0" cy="0"/>
          <a:chOff x="0" y="0"/>
          <a:chExt cx="0" cy="0"/>
        </a:xfrm>
      </p:grpSpPr>
      <p:sp>
        <p:nvSpPr>
          <p:cNvPr id="1446" name="Google Shape;1446;p43">
            <a:extLst>
              <a:ext uri="{FF2B5EF4-FFF2-40B4-BE49-F238E27FC236}">
                <a16:creationId xmlns:a16="http://schemas.microsoft.com/office/drawing/2014/main" id="{D7D1528B-D397-3D6F-F33E-BD38A1C0A56B}"/>
              </a:ext>
            </a:extLst>
          </p:cNvPr>
          <p:cNvSpPr txBox="1">
            <a:spLocks noGrp="1"/>
          </p:cNvSpPr>
          <p:nvPr>
            <p:ph type="title"/>
          </p:nvPr>
        </p:nvSpPr>
        <p:spPr>
          <a:xfrm>
            <a:off x="595309" y="49709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Future Improvements</a:t>
            </a:r>
          </a:p>
        </p:txBody>
      </p:sp>
      <p:grpSp>
        <p:nvGrpSpPr>
          <p:cNvPr id="1456" name="Google Shape;1456;p43">
            <a:extLst>
              <a:ext uri="{FF2B5EF4-FFF2-40B4-BE49-F238E27FC236}">
                <a16:creationId xmlns:a16="http://schemas.microsoft.com/office/drawing/2014/main" id="{74B7F7A4-E154-8F17-A1BC-CAB39478B7DB}"/>
              </a:ext>
            </a:extLst>
          </p:cNvPr>
          <p:cNvGrpSpPr/>
          <p:nvPr/>
        </p:nvGrpSpPr>
        <p:grpSpPr>
          <a:xfrm>
            <a:off x="377050" y="3610108"/>
            <a:ext cx="76825" cy="76800"/>
            <a:chOff x="3104875" y="1099400"/>
            <a:chExt cx="76825" cy="76800"/>
          </a:xfrm>
        </p:grpSpPr>
        <p:sp>
          <p:nvSpPr>
            <p:cNvPr id="1457" name="Google Shape;1457;p43">
              <a:extLst>
                <a:ext uri="{FF2B5EF4-FFF2-40B4-BE49-F238E27FC236}">
                  <a16:creationId xmlns:a16="http://schemas.microsoft.com/office/drawing/2014/main" id="{F0053060-9AC6-23A9-6F16-73549FF5259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a:extLst>
                <a:ext uri="{FF2B5EF4-FFF2-40B4-BE49-F238E27FC236}">
                  <a16:creationId xmlns:a16="http://schemas.microsoft.com/office/drawing/2014/main" id="{22E49EA2-CAFB-23C8-8F80-115995C8CBE1}"/>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a:extLst>
              <a:ext uri="{FF2B5EF4-FFF2-40B4-BE49-F238E27FC236}">
                <a16:creationId xmlns:a16="http://schemas.microsoft.com/office/drawing/2014/main" id="{249802C9-2B3C-8490-8295-857AAC27CCAE}"/>
              </a:ext>
            </a:extLst>
          </p:cNvPr>
          <p:cNvGrpSpPr/>
          <p:nvPr/>
        </p:nvGrpSpPr>
        <p:grpSpPr>
          <a:xfrm>
            <a:off x="737423" y="1172208"/>
            <a:ext cx="76825" cy="76800"/>
            <a:chOff x="3104875" y="1099400"/>
            <a:chExt cx="76825" cy="76800"/>
          </a:xfrm>
        </p:grpSpPr>
        <p:sp>
          <p:nvSpPr>
            <p:cNvPr id="1460" name="Google Shape;1460;p43">
              <a:extLst>
                <a:ext uri="{FF2B5EF4-FFF2-40B4-BE49-F238E27FC236}">
                  <a16:creationId xmlns:a16="http://schemas.microsoft.com/office/drawing/2014/main" id="{8E7FA51C-0C4D-9BF7-B2A2-708A13897CB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a:extLst>
                <a:ext uri="{FF2B5EF4-FFF2-40B4-BE49-F238E27FC236}">
                  <a16:creationId xmlns:a16="http://schemas.microsoft.com/office/drawing/2014/main" id="{4F14F243-C7C1-5132-0258-BE32792EFE7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a:extLst>
              <a:ext uri="{FF2B5EF4-FFF2-40B4-BE49-F238E27FC236}">
                <a16:creationId xmlns:a16="http://schemas.microsoft.com/office/drawing/2014/main" id="{5EB2081A-144A-C7ED-6437-C2BF13242878}"/>
              </a:ext>
            </a:extLst>
          </p:cNvPr>
          <p:cNvPicPr preferRelativeResize="0"/>
          <p:nvPr/>
        </p:nvPicPr>
        <p:blipFill rotWithShape="1">
          <a:blip r:embed="rId3">
            <a:alphaModFix/>
          </a:blip>
          <a:srcRect l="15236" r="10474"/>
          <a:stretch/>
        </p:blipFill>
        <p:spPr>
          <a:xfrm rot="-5710310">
            <a:off x="37960" y="192416"/>
            <a:ext cx="1552574" cy="1390852"/>
          </a:xfrm>
          <a:prstGeom prst="rect">
            <a:avLst/>
          </a:prstGeom>
          <a:noFill/>
          <a:ln>
            <a:noFill/>
          </a:ln>
        </p:spPr>
      </p:pic>
      <p:pic>
        <p:nvPicPr>
          <p:cNvPr id="1463" name="Google Shape;1463;p43">
            <a:extLst>
              <a:ext uri="{FF2B5EF4-FFF2-40B4-BE49-F238E27FC236}">
                <a16:creationId xmlns:a16="http://schemas.microsoft.com/office/drawing/2014/main" id="{EE56D9E1-B36B-BB40-3AF4-AAF44A4E8C1F}"/>
              </a:ext>
            </a:extLst>
          </p:cNvPr>
          <p:cNvPicPr preferRelativeResize="0"/>
          <p:nvPr/>
        </p:nvPicPr>
        <p:blipFill rotWithShape="1">
          <a:blip r:embed="rId4">
            <a:alphaModFix/>
          </a:blip>
          <a:srcRect l="22009" r="18455"/>
          <a:stretch/>
        </p:blipFill>
        <p:spPr>
          <a:xfrm rot="-8473750">
            <a:off x="7745201" y="1808138"/>
            <a:ext cx="903665" cy="853809"/>
          </a:xfrm>
          <a:prstGeom prst="rect">
            <a:avLst/>
          </a:prstGeom>
          <a:noFill/>
          <a:ln>
            <a:noFill/>
          </a:ln>
        </p:spPr>
      </p:pic>
      <p:sp>
        <p:nvSpPr>
          <p:cNvPr id="10" name="Subtitle 4">
            <a:extLst>
              <a:ext uri="{FF2B5EF4-FFF2-40B4-BE49-F238E27FC236}">
                <a16:creationId xmlns:a16="http://schemas.microsoft.com/office/drawing/2014/main" id="{B1FD4141-C2FA-7A70-85A1-A921AF0603F6}"/>
              </a:ext>
            </a:extLst>
          </p:cNvPr>
          <p:cNvSpPr txBox="1">
            <a:spLocks/>
          </p:cNvSpPr>
          <p:nvPr/>
        </p:nvSpPr>
        <p:spPr>
          <a:xfrm>
            <a:off x="327361" y="1543065"/>
            <a:ext cx="7703999" cy="224763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139700" indent="0" algn="l"/>
            <a:r>
              <a:rPr lang="en-US" sz="1200" b="1" dirty="0">
                <a:latin typeface="Montserrat" panose="00000500000000000000" pitchFamily="2" charset="0"/>
              </a:rPr>
              <a:t>Try Advanced Algorithms: </a:t>
            </a:r>
            <a:r>
              <a:rPr lang="en-US" sz="1200" dirty="0">
                <a:latin typeface="Montserrat" panose="00000500000000000000" pitchFamily="2" charset="0"/>
              </a:rPr>
              <a:t>Experiment with models like Random Forest Regressor or Gradient Boosting, which might better capture the complex relationships in the data.</a:t>
            </a:r>
          </a:p>
          <a:p>
            <a:pPr marL="139700" indent="0" algn="l"/>
            <a:r>
              <a:rPr lang="en-US" sz="1200" b="1" dirty="0">
                <a:latin typeface="Montserrat" panose="00000500000000000000" pitchFamily="2" charset="0"/>
              </a:rPr>
              <a:t>Feature Engineering: </a:t>
            </a:r>
            <a:r>
              <a:rPr lang="en-US" sz="1200" dirty="0">
                <a:latin typeface="Montserrat" panose="00000500000000000000" pitchFamily="2" charset="0"/>
              </a:rPr>
              <a:t>Investigate additional features or transformations (e.g., logarithmic scaling for prices) to enhance the model.</a:t>
            </a:r>
          </a:p>
          <a:p>
            <a:pPr marL="139700" indent="0" algn="l"/>
            <a:endParaRPr lang="en-US" sz="1200" dirty="0">
              <a:latin typeface="Montserrat" panose="00000500000000000000" pitchFamily="2" charset="0"/>
            </a:endParaRPr>
          </a:p>
          <a:p>
            <a:pPr marL="139700" indent="0" algn="l"/>
            <a:endParaRPr lang="en-US" sz="1200" dirty="0">
              <a:latin typeface="Montserrat" panose="00000500000000000000" pitchFamily="2" charset="0"/>
            </a:endParaRPr>
          </a:p>
          <a:p>
            <a:pPr marL="139700" indent="0" algn="l"/>
            <a:endParaRPr lang="en-US" sz="1200" dirty="0">
              <a:latin typeface="Montserrat" panose="00000500000000000000" pitchFamily="2" charset="0"/>
            </a:endParaRPr>
          </a:p>
          <a:p>
            <a:pPr marL="139700" indent="0" algn="l"/>
            <a:r>
              <a:rPr lang="en-US" sz="1200" dirty="0">
                <a:latin typeface="Montserrat" panose="00000500000000000000" pitchFamily="2" charset="0"/>
              </a:rPr>
              <a:t>While the model provides a baseline understanding, further work is needed to achieve higher predictive accuracy and explainability. This project offers a strong foundation for exploring advanced techniques in regression analysis.</a:t>
            </a:r>
          </a:p>
          <a:p>
            <a:pPr marL="425450" indent="-285750" algn="l">
              <a:buFont typeface="Arial" panose="020B0604020202020204" pitchFamily="34" charset="0"/>
              <a:buChar char="•"/>
            </a:pPr>
            <a:endParaRPr lang="en-US" sz="900" dirty="0">
              <a:latin typeface="Montserrat" panose="00000500000000000000" pitchFamily="2" charset="0"/>
            </a:endParaRPr>
          </a:p>
        </p:txBody>
      </p:sp>
    </p:spTree>
    <p:extLst>
      <p:ext uri="{BB962C8B-B14F-4D97-AF65-F5344CB8AC3E}">
        <p14:creationId xmlns:p14="http://schemas.microsoft.com/office/powerpoint/2010/main" val="41246673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5">
          <a:extLst>
            <a:ext uri="{FF2B5EF4-FFF2-40B4-BE49-F238E27FC236}">
              <a16:creationId xmlns:a16="http://schemas.microsoft.com/office/drawing/2014/main" id="{8511328E-A769-913A-2898-444BD82D61D2}"/>
            </a:ext>
          </a:extLst>
        </p:cNvPr>
        <p:cNvGrpSpPr/>
        <p:nvPr/>
      </p:nvGrpSpPr>
      <p:grpSpPr>
        <a:xfrm>
          <a:off x="0" y="0"/>
          <a:ext cx="0" cy="0"/>
          <a:chOff x="0" y="0"/>
          <a:chExt cx="0" cy="0"/>
        </a:xfrm>
      </p:grpSpPr>
      <p:grpSp>
        <p:nvGrpSpPr>
          <p:cNvPr id="1456" name="Google Shape;1456;p43">
            <a:extLst>
              <a:ext uri="{FF2B5EF4-FFF2-40B4-BE49-F238E27FC236}">
                <a16:creationId xmlns:a16="http://schemas.microsoft.com/office/drawing/2014/main" id="{7CB01444-42A8-E91C-254F-18137005673E}"/>
              </a:ext>
            </a:extLst>
          </p:cNvPr>
          <p:cNvGrpSpPr/>
          <p:nvPr/>
        </p:nvGrpSpPr>
        <p:grpSpPr>
          <a:xfrm>
            <a:off x="377050" y="3610108"/>
            <a:ext cx="76825" cy="76800"/>
            <a:chOff x="3104875" y="1099400"/>
            <a:chExt cx="76825" cy="76800"/>
          </a:xfrm>
        </p:grpSpPr>
        <p:sp>
          <p:nvSpPr>
            <p:cNvPr id="1457" name="Google Shape;1457;p43">
              <a:extLst>
                <a:ext uri="{FF2B5EF4-FFF2-40B4-BE49-F238E27FC236}">
                  <a16:creationId xmlns:a16="http://schemas.microsoft.com/office/drawing/2014/main" id="{C17FE7D0-E7B3-84E4-49D7-6F17E3AA7BE4}"/>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a:extLst>
                <a:ext uri="{FF2B5EF4-FFF2-40B4-BE49-F238E27FC236}">
                  <a16:creationId xmlns:a16="http://schemas.microsoft.com/office/drawing/2014/main" id="{183F4EA9-D4EB-9A81-B583-B3F16997BF2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a:extLst>
              <a:ext uri="{FF2B5EF4-FFF2-40B4-BE49-F238E27FC236}">
                <a16:creationId xmlns:a16="http://schemas.microsoft.com/office/drawing/2014/main" id="{F7C54BA6-C350-CE5B-9670-CC538C26149D}"/>
              </a:ext>
            </a:extLst>
          </p:cNvPr>
          <p:cNvGrpSpPr/>
          <p:nvPr/>
        </p:nvGrpSpPr>
        <p:grpSpPr>
          <a:xfrm>
            <a:off x="737423" y="1172208"/>
            <a:ext cx="76825" cy="76800"/>
            <a:chOff x="3104875" y="1099400"/>
            <a:chExt cx="76825" cy="76800"/>
          </a:xfrm>
        </p:grpSpPr>
        <p:sp>
          <p:nvSpPr>
            <p:cNvPr id="1460" name="Google Shape;1460;p43">
              <a:extLst>
                <a:ext uri="{FF2B5EF4-FFF2-40B4-BE49-F238E27FC236}">
                  <a16:creationId xmlns:a16="http://schemas.microsoft.com/office/drawing/2014/main" id="{A5C7B753-D7B7-D2FD-B677-EB327D474B78}"/>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a:extLst>
                <a:ext uri="{FF2B5EF4-FFF2-40B4-BE49-F238E27FC236}">
                  <a16:creationId xmlns:a16="http://schemas.microsoft.com/office/drawing/2014/main" id="{373E6D1C-4EB8-0944-29B9-E9FC87C5412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a:extLst>
              <a:ext uri="{FF2B5EF4-FFF2-40B4-BE49-F238E27FC236}">
                <a16:creationId xmlns:a16="http://schemas.microsoft.com/office/drawing/2014/main" id="{438EF36C-CFB7-17C0-918E-60C1DDE83BAC}"/>
              </a:ext>
            </a:extLst>
          </p:cNvPr>
          <p:cNvPicPr preferRelativeResize="0"/>
          <p:nvPr/>
        </p:nvPicPr>
        <p:blipFill rotWithShape="1">
          <a:blip r:embed="rId3">
            <a:alphaModFix/>
          </a:blip>
          <a:srcRect l="15236" r="10474"/>
          <a:stretch/>
        </p:blipFill>
        <p:spPr>
          <a:xfrm rot="-5710310">
            <a:off x="37960" y="192416"/>
            <a:ext cx="1552574" cy="1390852"/>
          </a:xfrm>
          <a:prstGeom prst="rect">
            <a:avLst/>
          </a:prstGeom>
          <a:noFill/>
          <a:ln>
            <a:noFill/>
          </a:ln>
        </p:spPr>
      </p:pic>
      <p:pic>
        <p:nvPicPr>
          <p:cNvPr id="1463" name="Google Shape;1463;p43">
            <a:extLst>
              <a:ext uri="{FF2B5EF4-FFF2-40B4-BE49-F238E27FC236}">
                <a16:creationId xmlns:a16="http://schemas.microsoft.com/office/drawing/2014/main" id="{E84D5D36-EB21-2EAC-4B75-1D06B4502B50}"/>
              </a:ext>
            </a:extLst>
          </p:cNvPr>
          <p:cNvPicPr preferRelativeResize="0"/>
          <p:nvPr/>
        </p:nvPicPr>
        <p:blipFill rotWithShape="1">
          <a:blip r:embed="rId4">
            <a:alphaModFix/>
          </a:blip>
          <a:srcRect l="22009" r="18455"/>
          <a:stretch/>
        </p:blipFill>
        <p:spPr>
          <a:xfrm rot="-8473750">
            <a:off x="7745201" y="1808138"/>
            <a:ext cx="903665" cy="853809"/>
          </a:xfrm>
          <a:prstGeom prst="rect">
            <a:avLst/>
          </a:prstGeom>
          <a:noFill/>
          <a:ln>
            <a:noFill/>
          </a:ln>
        </p:spPr>
      </p:pic>
      <p:sp>
        <p:nvSpPr>
          <p:cNvPr id="10" name="Subtitle 4">
            <a:extLst>
              <a:ext uri="{FF2B5EF4-FFF2-40B4-BE49-F238E27FC236}">
                <a16:creationId xmlns:a16="http://schemas.microsoft.com/office/drawing/2014/main" id="{F4EEE6BF-B372-524C-B511-94828510D15D}"/>
              </a:ext>
            </a:extLst>
          </p:cNvPr>
          <p:cNvSpPr txBox="1">
            <a:spLocks/>
          </p:cNvSpPr>
          <p:nvPr/>
        </p:nvSpPr>
        <p:spPr>
          <a:xfrm>
            <a:off x="2678774" y="1782638"/>
            <a:ext cx="3636307" cy="106818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139700" indent="0"/>
            <a:r>
              <a:rPr lang="en-US" sz="3600" b="1" dirty="0">
                <a:latin typeface="Montserrat" panose="00000500000000000000" pitchFamily="2" charset="0"/>
              </a:rPr>
              <a:t>THANK YOU</a:t>
            </a:r>
          </a:p>
          <a:p>
            <a:pPr marL="139700" indent="0"/>
            <a:r>
              <a:rPr lang="en-US" sz="1200" dirty="0">
                <a:latin typeface="Montserrat" panose="00000500000000000000" pitchFamily="2" charset="0"/>
              </a:rPr>
              <a:t> </a:t>
            </a:r>
            <a:r>
              <a:rPr lang="en-US" sz="1600" dirty="0">
                <a:latin typeface="Montserrat" panose="00000500000000000000" pitchFamily="2" charset="0"/>
              </a:rPr>
              <a:t>for listening!!</a:t>
            </a:r>
            <a:endParaRPr lang="en-US" sz="900" dirty="0">
              <a:latin typeface="Montserrat" panose="00000500000000000000" pitchFamily="2" charset="0"/>
            </a:endParaRPr>
          </a:p>
        </p:txBody>
      </p:sp>
    </p:spTree>
    <p:extLst>
      <p:ext uri="{BB962C8B-B14F-4D97-AF65-F5344CB8AC3E}">
        <p14:creationId xmlns:p14="http://schemas.microsoft.com/office/powerpoint/2010/main" val="4225835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281" name="Google Shape;1281;p37"/>
          <p:cNvSpPr txBox="1">
            <a:spLocks noGrp="1"/>
          </p:cNvSpPr>
          <p:nvPr>
            <p:ph type="title" idx="5"/>
          </p:nvPr>
        </p:nvSpPr>
        <p:spPr>
          <a:xfrm>
            <a:off x="890575" y="215403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82" name="Google Shape;1282;p37"/>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Data Collection</a:t>
            </a:r>
          </a:p>
        </p:txBody>
      </p:sp>
      <p:sp>
        <p:nvSpPr>
          <p:cNvPr id="1284" name="Google Shape;1284;p37"/>
          <p:cNvSpPr txBox="1">
            <a:spLocks noGrp="1"/>
          </p:cNvSpPr>
          <p:nvPr>
            <p:ph type="title" idx="8"/>
          </p:nvPr>
        </p:nvSpPr>
        <p:spPr>
          <a:xfrm>
            <a:off x="890575" y="278712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85" name="Google Shape;1285;p37"/>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Data Preprocessing</a:t>
            </a:r>
          </a:p>
        </p:txBody>
      </p:sp>
      <p:sp>
        <p:nvSpPr>
          <p:cNvPr id="1287" name="Google Shape;1287;p37"/>
          <p:cNvSpPr txBox="1">
            <a:spLocks noGrp="1"/>
          </p:cNvSpPr>
          <p:nvPr>
            <p:ph type="title" idx="14"/>
          </p:nvPr>
        </p:nvSpPr>
        <p:spPr>
          <a:xfrm>
            <a:off x="890575" y="342020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88" name="Google Shape;1288;p37"/>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Model Selection</a:t>
            </a:r>
            <a:endParaRPr dirty="0"/>
          </a:p>
        </p:txBody>
      </p:sp>
      <p:sp>
        <p:nvSpPr>
          <p:cNvPr id="1290" name="Google Shape;1290;p37"/>
          <p:cNvSpPr txBox="1">
            <a:spLocks noGrp="1"/>
          </p:cNvSpPr>
          <p:nvPr>
            <p:ph type="title" idx="17"/>
          </p:nvPr>
        </p:nvSpPr>
        <p:spPr>
          <a:xfrm>
            <a:off x="3084425" y="4238234"/>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ar-LB" dirty="0"/>
              <a:t>9</a:t>
            </a:r>
            <a:endParaRPr dirty="0"/>
          </a:p>
        </p:txBody>
      </p:sp>
      <p:sp>
        <p:nvSpPr>
          <p:cNvPr id="1291" name="Google Shape;1291;p37"/>
          <p:cNvSpPr txBox="1">
            <a:spLocks noGrp="1"/>
          </p:cNvSpPr>
          <p:nvPr>
            <p:ph type="subTitle" idx="18"/>
          </p:nvPr>
        </p:nvSpPr>
        <p:spPr>
          <a:xfrm>
            <a:off x="4148494" y="4238234"/>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Conclusion</a:t>
            </a:r>
            <a:endParaRPr dirty="0"/>
          </a:p>
        </p:txBody>
      </p:sp>
      <p:grpSp>
        <p:nvGrpSpPr>
          <p:cNvPr id="1292" name="Google Shape;1292;p37"/>
          <p:cNvGrpSpPr/>
          <p:nvPr/>
        </p:nvGrpSpPr>
        <p:grpSpPr>
          <a:xfrm>
            <a:off x="7429225" y="1024425"/>
            <a:ext cx="76825" cy="76800"/>
            <a:chOff x="3104875" y="1099400"/>
            <a:chExt cx="76825" cy="76800"/>
          </a:xfrm>
        </p:grpSpPr>
        <p:sp>
          <p:nvSpPr>
            <p:cNvPr id="1293" name="Google Shape;1293;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37"/>
          <p:cNvGrpSpPr/>
          <p:nvPr/>
        </p:nvGrpSpPr>
        <p:grpSpPr>
          <a:xfrm>
            <a:off x="1469800" y="605875"/>
            <a:ext cx="76825" cy="76800"/>
            <a:chOff x="3104875" y="1099400"/>
            <a:chExt cx="76825" cy="76800"/>
          </a:xfrm>
        </p:grpSpPr>
        <p:sp>
          <p:nvSpPr>
            <p:cNvPr id="1296" name="Google Shape;1296;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8" name="Google Shape;1298;p37"/>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
        <p:nvSpPr>
          <p:cNvPr id="16" name="Google Shape;1290;p37">
            <a:extLst>
              <a:ext uri="{FF2B5EF4-FFF2-40B4-BE49-F238E27FC236}">
                <a16:creationId xmlns:a16="http://schemas.microsoft.com/office/drawing/2014/main" id="{BBBF21C4-00C3-56DF-2AF5-AA764F0F6A53}"/>
              </a:ext>
            </a:extLst>
          </p:cNvPr>
          <p:cNvSpPr txBox="1">
            <a:spLocks/>
          </p:cNvSpPr>
          <p:nvPr/>
        </p:nvSpPr>
        <p:spPr>
          <a:xfrm>
            <a:off x="5005375" y="1551992"/>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a:t>05</a:t>
            </a:r>
            <a:endParaRPr lang="en" dirty="0"/>
          </a:p>
        </p:txBody>
      </p:sp>
      <p:sp>
        <p:nvSpPr>
          <p:cNvPr id="17" name="Google Shape;1291;p37">
            <a:extLst>
              <a:ext uri="{FF2B5EF4-FFF2-40B4-BE49-F238E27FC236}">
                <a16:creationId xmlns:a16="http://schemas.microsoft.com/office/drawing/2014/main" id="{CF1B7754-4873-B1F2-D3A9-089E536952D6}"/>
              </a:ext>
            </a:extLst>
          </p:cNvPr>
          <p:cNvSpPr txBox="1">
            <a:spLocks/>
          </p:cNvSpPr>
          <p:nvPr/>
        </p:nvSpPr>
        <p:spPr>
          <a:xfrm>
            <a:off x="6069444" y="1551992"/>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Model Training</a:t>
            </a:r>
          </a:p>
        </p:txBody>
      </p:sp>
      <p:sp>
        <p:nvSpPr>
          <p:cNvPr id="18" name="Google Shape;1290;p37">
            <a:extLst>
              <a:ext uri="{FF2B5EF4-FFF2-40B4-BE49-F238E27FC236}">
                <a16:creationId xmlns:a16="http://schemas.microsoft.com/office/drawing/2014/main" id="{736462F1-1461-D827-7C4D-EFDCE58E7EED}"/>
              </a:ext>
            </a:extLst>
          </p:cNvPr>
          <p:cNvSpPr txBox="1">
            <a:spLocks/>
          </p:cNvSpPr>
          <p:nvPr/>
        </p:nvSpPr>
        <p:spPr>
          <a:xfrm>
            <a:off x="5005375" y="2206750"/>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06</a:t>
            </a:r>
          </a:p>
        </p:txBody>
      </p:sp>
      <p:sp>
        <p:nvSpPr>
          <p:cNvPr id="19" name="Google Shape;1291;p37">
            <a:extLst>
              <a:ext uri="{FF2B5EF4-FFF2-40B4-BE49-F238E27FC236}">
                <a16:creationId xmlns:a16="http://schemas.microsoft.com/office/drawing/2014/main" id="{8CED61CE-BC75-A910-8F7C-482D8CABEBEA}"/>
              </a:ext>
            </a:extLst>
          </p:cNvPr>
          <p:cNvSpPr txBox="1">
            <a:spLocks/>
          </p:cNvSpPr>
          <p:nvPr/>
        </p:nvSpPr>
        <p:spPr>
          <a:xfrm>
            <a:off x="6069444" y="2206750"/>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Model Testing</a:t>
            </a:r>
          </a:p>
        </p:txBody>
      </p:sp>
      <p:sp>
        <p:nvSpPr>
          <p:cNvPr id="20" name="Google Shape;1290;p37">
            <a:extLst>
              <a:ext uri="{FF2B5EF4-FFF2-40B4-BE49-F238E27FC236}">
                <a16:creationId xmlns:a16="http://schemas.microsoft.com/office/drawing/2014/main" id="{9664D875-4CB0-1FB9-F8ED-E1F79585E785}"/>
              </a:ext>
            </a:extLst>
          </p:cNvPr>
          <p:cNvSpPr txBox="1">
            <a:spLocks/>
          </p:cNvSpPr>
          <p:nvPr/>
        </p:nvSpPr>
        <p:spPr>
          <a:xfrm>
            <a:off x="5005375" y="2787120"/>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07</a:t>
            </a:r>
          </a:p>
        </p:txBody>
      </p:sp>
      <p:sp>
        <p:nvSpPr>
          <p:cNvPr id="21" name="Google Shape;1291;p37">
            <a:extLst>
              <a:ext uri="{FF2B5EF4-FFF2-40B4-BE49-F238E27FC236}">
                <a16:creationId xmlns:a16="http://schemas.microsoft.com/office/drawing/2014/main" id="{92216BE3-E3F5-2116-7609-E4B0D9F1C924}"/>
              </a:ext>
            </a:extLst>
          </p:cNvPr>
          <p:cNvSpPr txBox="1">
            <a:spLocks/>
          </p:cNvSpPr>
          <p:nvPr/>
        </p:nvSpPr>
        <p:spPr>
          <a:xfrm>
            <a:off x="6069444" y="2800665"/>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Model Evaluation</a:t>
            </a:r>
          </a:p>
        </p:txBody>
      </p:sp>
      <p:sp>
        <p:nvSpPr>
          <p:cNvPr id="26" name="Google Shape;1278;p37">
            <a:extLst>
              <a:ext uri="{FF2B5EF4-FFF2-40B4-BE49-F238E27FC236}">
                <a16:creationId xmlns:a16="http://schemas.microsoft.com/office/drawing/2014/main" id="{65B425B3-B9DE-BCD2-418E-40E5D2C8CA6A}"/>
              </a:ext>
            </a:extLst>
          </p:cNvPr>
          <p:cNvSpPr txBox="1">
            <a:spLocks noGrp="1"/>
          </p:cNvSpPr>
          <p:nvPr>
            <p:ph type="title" idx="2"/>
          </p:nvPr>
        </p:nvSpPr>
        <p:spPr>
          <a:xfrm>
            <a:off x="890575" y="152095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7" name="Google Shape;1279;p37">
            <a:extLst>
              <a:ext uri="{FF2B5EF4-FFF2-40B4-BE49-F238E27FC236}">
                <a16:creationId xmlns:a16="http://schemas.microsoft.com/office/drawing/2014/main" id="{D07470E2-EC1F-D87B-6532-FAD1500EE3BE}"/>
              </a:ext>
            </a:extLst>
          </p:cNvPr>
          <p:cNvSpPr txBox="1">
            <a:spLocks/>
          </p:cNvSpPr>
          <p:nvPr/>
        </p:nvSpPr>
        <p:spPr>
          <a:xfrm>
            <a:off x="1954644" y="1520950"/>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Introduction</a:t>
            </a:r>
          </a:p>
        </p:txBody>
      </p:sp>
      <p:sp>
        <p:nvSpPr>
          <p:cNvPr id="2" name="Google Shape;1290;p37">
            <a:extLst>
              <a:ext uri="{FF2B5EF4-FFF2-40B4-BE49-F238E27FC236}">
                <a16:creationId xmlns:a16="http://schemas.microsoft.com/office/drawing/2014/main" id="{0CB956E9-7005-5FB4-8A1A-2879DF552969}"/>
              </a:ext>
            </a:extLst>
          </p:cNvPr>
          <p:cNvSpPr txBox="1">
            <a:spLocks/>
          </p:cNvSpPr>
          <p:nvPr/>
        </p:nvSpPr>
        <p:spPr>
          <a:xfrm>
            <a:off x="5010856" y="3464742"/>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a:t>
            </a:r>
            <a:r>
              <a:rPr lang="ar-LB" dirty="0"/>
              <a:t>8</a:t>
            </a:r>
            <a:endParaRPr lang="en" dirty="0"/>
          </a:p>
        </p:txBody>
      </p:sp>
      <p:sp>
        <p:nvSpPr>
          <p:cNvPr id="3" name="Google Shape;1291;p37">
            <a:extLst>
              <a:ext uri="{FF2B5EF4-FFF2-40B4-BE49-F238E27FC236}">
                <a16:creationId xmlns:a16="http://schemas.microsoft.com/office/drawing/2014/main" id="{FA09089C-3426-933D-48FE-7F749CAB4328}"/>
              </a:ext>
            </a:extLst>
          </p:cNvPr>
          <p:cNvSpPr txBox="1">
            <a:spLocks/>
          </p:cNvSpPr>
          <p:nvPr/>
        </p:nvSpPr>
        <p:spPr>
          <a:xfrm>
            <a:off x="6074925" y="3464742"/>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Deployment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7" name="Google Shape;1327;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indent="0"/>
            <a:r>
              <a:rPr lang="en-US" dirty="0"/>
              <a:t>Introduction</a:t>
            </a:r>
          </a:p>
        </p:txBody>
      </p:sp>
      <p:grpSp>
        <p:nvGrpSpPr>
          <p:cNvPr id="1372" name="Google Shape;1372;p39"/>
          <p:cNvGrpSpPr/>
          <p:nvPr/>
        </p:nvGrpSpPr>
        <p:grpSpPr>
          <a:xfrm>
            <a:off x="8219800" y="2094550"/>
            <a:ext cx="76825" cy="76800"/>
            <a:chOff x="3104875" y="1099400"/>
            <a:chExt cx="76825" cy="76800"/>
          </a:xfrm>
        </p:grpSpPr>
        <p:sp>
          <p:nvSpPr>
            <p:cNvPr id="1373" name="Google Shape;1373;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p:cNvGrpSpPr/>
          <p:nvPr/>
        </p:nvGrpSpPr>
        <p:grpSpPr>
          <a:xfrm rot="1891135">
            <a:off x="2771537" y="4334818"/>
            <a:ext cx="76828" cy="76803"/>
            <a:chOff x="3104875" y="1099400"/>
            <a:chExt cx="76825" cy="76800"/>
          </a:xfrm>
        </p:grpSpPr>
        <p:sp>
          <p:nvSpPr>
            <p:cNvPr id="1376" name="Google Shape;1376;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p:cNvGrpSpPr/>
          <p:nvPr/>
        </p:nvGrpSpPr>
        <p:grpSpPr>
          <a:xfrm>
            <a:off x="3152500" y="1391963"/>
            <a:ext cx="76825" cy="76800"/>
            <a:chOff x="3104875" y="1099400"/>
            <a:chExt cx="76825" cy="76800"/>
          </a:xfrm>
        </p:grpSpPr>
        <p:sp>
          <p:nvSpPr>
            <p:cNvPr id="1379" name="Google Shape;1379;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1" name="Google Shape;1381;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
        <p:nvSpPr>
          <p:cNvPr id="5" name="Subtitle 4">
            <a:extLst>
              <a:ext uri="{FF2B5EF4-FFF2-40B4-BE49-F238E27FC236}">
                <a16:creationId xmlns:a16="http://schemas.microsoft.com/office/drawing/2014/main" id="{AC5F601C-D64B-CE36-C1D7-BDDA4623C145}"/>
              </a:ext>
            </a:extLst>
          </p:cNvPr>
          <p:cNvSpPr>
            <a:spLocks noGrp="1"/>
          </p:cNvSpPr>
          <p:nvPr>
            <p:ph type="subTitle" idx="4"/>
          </p:nvPr>
        </p:nvSpPr>
        <p:spPr>
          <a:xfrm>
            <a:off x="377880" y="1531852"/>
            <a:ext cx="7704000" cy="2079795"/>
          </a:xfrm>
        </p:spPr>
        <p:txBody>
          <a:bodyPr/>
          <a:lstStyle/>
          <a:p>
            <a:pPr marL="425450" indent="-285750" algn="l">
              <a:buFont typeface="Arial" panose="020B0604020202020204" pitchFamily="34" charset="0"/>
              <a:buChar char="•"/>
            </a:pPr>
            <a:r>
              <a:rPr lang="en-US" sz="1600" dirty="0">
                <a:latin typeface="Montserrat" panose="00000500000000000000" pitchFamily="2" charset="0"/>
              </a:rPr>
              <a:t>The main goal of this project is to predict the prices of Rolex watches based on various features such as </a:t>
            </a:r>
            <a:r>
              <a:rPr lang="en-US" sz="1600" b="1" dirty="0">
                <a:latin typeface="Montserrat" panose="00000500000000000000" pitchFamily="2" charset="0"/>
              </a:rPr>
              <a:t>Model</a:t>
            </a:r>
            <a:r>
              <a:rPr lang="en-US" sz="1600" dirty="0">
                <a:latin typeface="Montserrat" panose="00000500000000000000" pitchFamily="2" charset="0"/>
              </a:rPr>
              <a:t>, </a:t>
            </a:r>
            <a:r>
              <a:rPr lang="en-US" sz="1600" b="1" dirty="0">
                <a:latin typeface="Montserrat" panose="00000500000000000000" pitchFamily="2" charset="0"/>
              </a:rPr>
              <a:t>Case Material</a:t>
            </a:r>
            <a:r>
              <a:rPr lang="en-US" sz="1600" dirty="0">
                <a:latin typeface="Montserrat" panose="00000500000000000000" pitchFamily="2" charset="0"/>
              </a:rPr>
              <a:t>, </a:t>
            </a:r>
            <a:r>
              <a:rPr lang="en-US" sz="1600" b="1" dirty="0">
                <a:latin typeface="Montserrat" panose="00000500000000000000" pitchFamily="2" charset="0"/>
              </a:rPr>
              <a:t>Bracelet Material</a:t>
            </a:r>
            <a:r>
              <a:rPr lang="en-US" sz="1600" dirty="0">
                <a:latin typeface="Montserrat" panose="00000500000000000000" pitchFamily="2" charset="0"/>
              </a:rPr>
              <a:t>, </a:t>
            </a:r>
            <a:r>
              <a:rPr lang="en-US" sz="1600" b="1" dirty="0">
                <a:latin typeface="Montserrat" panose="00000500000000000000" pitchFamily="2" charset="0"/>
              </a:rPr>
              <a:t>Gender</a:t>
            </a:r>
            <a:r>
              <a:rPr lang="en-US" sz="1600" dirty="0">
                <a:latin typeface="Montserrat" panose="00000500000000000000" pitchFamily="2" charset="0"/>
              </a:rPr>
              <a:t>, </a:t>
            </a:r>
            <a:r>
              <a:rPr lang="en-US" sz="1600" b="1" dirty="0">
                <a:latin typeface="Montserrat" panose="00000500000000000000" pitchFamily="2" charset="0"/>
              </a:rPr>
              <a:t>Number of Jewels</a:t>
            </a:r>
            <a:r>
              <a:rPr lang="en-US" sz="1600" dirty="0">
                <a:latin typeface="Montserrat" panose="00000500000000000000" pitchFamily="2" charset="0"/>
              </a:rPr>
              <a:t>, and </a:t>
            </a:r>
            <a:r>
              <a:rPr lang="en-US" sz="1600" b="1" dirty="0">
                <a:latin typeface="Montserrat" panose="00000500000000000000" pitchFamily="2" charset="0"/>
              </a:rPr>
              <a:t>Year of Production</a:t>
            </a:r>
            <a:r>
              <a:rPr lang="en-US" sz="1600" dirty="0">
                <a:latin typeface="Montserrat" panose="00000500000000000000" pitchFamily="2" charset="0"/>
              </a:rPr>
              <a:t>. </a:t>
            </a:r>
          </a:p>
          <a:p>
            <a:pPr marL="425450" indent="-285750" algn="l">
              <a:buFont typeface="Arial" panose="020B0604020202020204" pitchFamily="34" charset="0"/>
              <a:buChar char="•"/>
            </a:pPr>
            <a:endParaRPr lang="en-US" sz="1600" dirty="0">
              <a:latin typeface="Montserrat" panose="00000500000000000000" pitchFamily="2" charset="0"/>
            </a:endParaRPr>
          </a:p>
          <a:p>
            <a:pPr marL="425450" indent="-285750" algn="l">
              <a:buFont typeface="Arial" panose="020B0604020202020204" pitchFamily="34" charset="0"/>
              <a:buChar char="•"/>
            </a:pPr>
            <a:r>
              <a:rPr lang="en-US" sz="1600" dirty="0">
                <a:latin typeface="Montserrat" panose="00000500000000000000" pitchFamily="2" charset="0"/>
              </a:rPr>
              <a:t>Accurately predicting watch prices can assist buyers and sellers in the Rolex watch market to make informed decisions. It also highlights the role of machine learning in pricing models for high-value items.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3">
          <a:extLst>
            <a:ext uri="{FF2B5EF4-FFF2-40B4-BE49-F238E27FC236}">
              <a16:creationId xmlns:a16="http://schemas.microsoft.com/office/drawing/2014/main" id="{FC01F471-CAF6-2A4C-728A-3A3D797A5017}"/>
            </a:ext>
          </a:extLst>
        </p:cNvPr>
        <p:cNvGrpSpPr/>
        <p:nvPr/>
      </p:nvGrpSpPr>
      <p:grpSpPr>
        <a:xfrm>
          <a:off x="0" y="0"/>
          <a:ext cx="0" cy="0"/>
          <a:chOff x="0" y="0"/>
          <a:chExt cx="0" cy="0"/>
        </a:xfrm>
      </p:grpSpPr>
      <p:sp>
        <p:nvSpPr>
          <p:cNvPr id="1327" name="Google Shape;1327;p39">
            <a:extLst>
              <a:ext uri="{FF2B5EF4-FFF2-40B4-BE49-F238E27FC236}">
                <a16:creationId xmlns:a16="http://schemas.microsoft.com/office/drawing/2014/main" id="{D4F03C7F-17AE-2194-DEE3-0B23E0A7229F}"/>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Collection</a:t>
            </a:r>
            <a:endParaRPr dirty="0"/>
          </a:p>
        </p:txBody>
      </p:sp>
      <p:grpSp>
        <p:nvGrpSpPr>
          <p:cNvPr id="1372" name="Google Shape;1372;p39">
            <a:extLst>
              <a:ext uri="{FF2B5EF4-FFF2-40B4-BE49-F238E27FC236}">
                <a16:creationId xmlns:a16="http://schemas.microsoft.com/office/drawing/2014/main" id="{A36C562C-180F-1204-B10F-C79F194D2F59}"/>
              </a:ext>
            </a:extLst>
          </p:cNvPr>
          <p:cNvGrpSpPr/>
          <p:nvPr/>
        </p:nvGrpSpPr>
        <p:grpSpPr>
          <a:xfrm>
            <a:off x="8219800" y="2094550"/>
            <a:ext cx="76825" cy="76800"/>
            <a:chOff x="3104875" y="1099400"/>
            <a:chExt cx="76825" cy="76800"/>
          </a:xfrm>
        </p:grpSpPr>
        <p:sp>
          <p:nvSpPr>
            <p:cNvPr id="1373" name="Google Shape;1373;p39">
              <a:extLst>
                <a:ext uri="{FF2B5EF4-FFF2-40B4-BE49-F238E27FC236}">
                  <a16:creationId xmlns:a16="http://schemas.microsoft.com/office/drawing/2014/main" id="{8CEA3D2C-2C23-2F5B-6796-85220EA0AA55}"/>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a:extLst>
                <a:ext uri="{FF2B5EF4-FFF2-40B4-BE49-F238E27FC236}">
                  <a16:creationId xmlns:a16="http://schemas.microsoft.com/office/drawing/2014/main" id="{B3811E68-C616-5832-33B6-C53B3313960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a:extLst>
              <a:ext uri="{FF2B5EF4-FFF2-40B4-BE49-F238E27FC236}">
                <a16:creationId xmlns:a16="http://schemas.microsoft.com/office/drawing/2014/main" id="{45BAC9CF-383E-9EDE-D8C6-BA37DF5ECB91}"/>
              </a:ext>
            </a:extLst>
          </p:cNvPr>
          <p:cNvGrpSpPr/>
          <p:nvPr/>
        </p:nvGrpSpPr>
        <p:grpSpPr>
          <a:xfrm rot="1891135">
            <a:off x="2771537" y="4334818"/>
            <a:ext cx="76828" cy="76803"/>
            <a:chOff x="3104875" y="1099400"/>
            <a:chExt cx="76825" cy="76800"/>
          </a:xfrm>
        </p:grpSpPr>
        <p:sp>
          <p:nvSpPr>
            <p:cNvPr id="1376" name="Google Shape;1376;p39">
              <a:extLst>
                <a:ext uri="{FF2B5EF4-FFF2-40B4-BE49-F238E27FC236}">
                  <a16:creationId xmlns:a16="http://schemas.microsoft.com/office/drawing/2014/main" id="{CB9781D9-6A01-C82D-9C71-776F735BEC7F}"/>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a:extLst>
                <a:ext uri="{FF2B5EF4-FFF2-40B4-BE49-F238E27FC236}">
                  <a16:creationId xmlns:a16="http://schemas.microsoft.com/office/drawing/2014/main" id="{ECD36FA1-8B7C-9FCF-3C66-7219A920E152}"/>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a:extLst>
              <a:ext uri="{FF2B5EF4-FFF2-40B4-BE49-F238E27FC236}">
                <a16:creationId xmlns:a16="http://schemas.microsoft.com/office/drawing/2014/main" id="{1D69CD35-0D55-E479-657A-8FCF3C0DB13F}"/>
              </a:ext>
            </a:extLst>
          </p:cNvPr>
          <p:cNvGrpSpPr/>
          <p:nvPr/>
        </p:nvGrpSpPr>
        <p:grpSpPr>
          <a:xfrm>
            <a:off x="983458" y="825850"/>
            <a:ext cx="76825" cy="76800"/>
            <a:chOff x="3104875" y="1099400"/>
            <a:chExt cx="76825" cy="76800"/>
          </a:xfrm>
        </p:grpSpPr>
        <p:sp>
          <p:nvSpPr>
            <p:cNvPr id="1379" name="Google Shape;1379;p39">
              <a:extLst>
                <a:ext uri="{FF2B5EF4-FFF2-40B4-BE49-F238E27FC236}">
                  <a16:creationId xmlns:a16="http://schemas.microsoft.com/office/drawing/2014/main" id="{8FF9BA2F-2357-1FD9-8A3D-86E16DD3F73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a:extLst>
                <a:ext uri="{FF2B5EF4-FFF2-40B4-BE49-F238E27FC236}">
                  <a16:creationId xmlns:a16="http://schemas.microsoft.com/office/drawing/2014/main" id="{31EDB9C3-A1E3-A8FB-EC14-B73EDDCE692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1" name="Google Shape;1381;p39">
            <a:extLst>
              <a:ext uri="{FF2B5EF4-FFF2-40B4-BE49-F238E27FC236}">
                <a16:creationId xmlns:a16="http://schemas.microsoft.com/office/drawing/2014/main" id="{FC6CC892-5A85-D065-6595-0224232B7A2B}"/>
              </a:ext>
            </a:extLst>
          </p:cNvPr>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
        <p:nvSpPr>
          <p:cNvPr id="5" name="Subtitle 4">
            <a:extLst>
              <a:ext uri="{FF2B5EF4-FFF2-40B4-BE49-F238E27FC236}">
                <a16:creationId xmlns:a16="http://schemas.microsoft.com/office/drawing/2014/main" id="{7B5BE707-93EA-AFB0-E93E-F8571A7137D5}"/>
              </a:ext>
            </a:extLst>
          </p:cNvPr>
          <p:cNvSpPr>
            <a:spLocks noGrp="1"/>
          </p:cNvSpPr>
          <p:nvPr>
            <p:ph type="subTitle" idx="4"/>
          </p:nvPr>
        </p:nvSpPr>
        <p:spPr>
          <a:xfrm>
            <a:off x="202184" y="1294638"/>
            <a:ext cx="7704000" cy="1538230"/>
          </a:xfrm>
        </p:spPr>
        <p:txBody>
          <a:bodyPr/>
          <a:lstStyle/>
          <a:p>
            <a:pPr marL="425450" indent="-285750" algn="l">
              <a:buFont typeface="Arial" panose="020B0604020202020204" pitchFamily="34" charset="0"/>
              <a:buChar char="•"/>
            </a:pPr>
            <a:endParaRPr lang="ar-LB" sz="1600" dirty="0">
              <a:latin typeface="Montserrat" panose="00000500000000000000" pitchFamily="2" charset="0"/>
            </a:endParaRPr>
          </a:p>
          <a:p>
            <a:pPr marL="139700" indent="0" algn="l"/>
            <a:endParaRPr lang="ar-LB" sz="1600" dirty="0">
              <a:latin typeface="Montserrat" panose="00000500000000000000" pitchFamily="2" charset="0"/>
            </a:endParaRPr>
          </a:p>
          <a:p>
            <a:pPr marL="425450" indent="-285750" algn="l">
              <a:buFont typeface="Arial" panose="020B0604020202020204" pitchFamily="34" charset="0"/>
              <a:buChar char="•"/>
            </a:pPr>
            <a:r>
              <a:rPr lang="en-US" sz="1600" dirty="0">
                <a:latin typeface="Montserrat" panose="00000500000000000000" pitchFamily="2" charset="0"/>
              </a:rPr>
              <a:t>The dataset was created by scraping data from the Chrono24 website. We used Selenium, a powerful web scraping tool in python, to extract watch details and use as features like </a:t>
            </a:r>
            <a:r>
              <a:rPr lang="en-US" sz="1600" b="1" dirty="0">
                <a:latin typeface="Montserrat" panose="00000500000000000000" pitchFamily="2" charset="0"/>
              </a:rPr>
              <a:t>Model</a:t>
            </a:r>
            <a:r>
              <a:rPr lang="en-US" sz="1600" dirty="0">
                <a:latin typeface="Montserrat" panose="00000500000000000000" pitchFamily="2" charset="0"/>
              </a:rPr>
              <a:t>, </a:t>
            </a:r>
            <a:r>
              <a:rPr lang="en-US" sz="1600" b="1" dirty="0">
                <a:latin typeface="Montserrat" panose="00000500000000000000" pitchFamily="2" charset="0"/>
              </a:rPr>
              <a:t>Case Material</a:t>
            </a:r>
            <a:r>
              <a:rPr lang="en-US" sz="1600" dirty="0">
                <a:latin typeface="Montserrat" panose="00000500000000000000" pitchFamily="2" charset="0"/>
              </a:rPr>
              <a:t>, </a:t>
            </a:r>
            <a:r>
              <a:rPr lang="en-US" sz="1600" b="1" dirty="0">
                <a:latin typeface="Montserrat" panose="00000500000000000000" pitchFamily="2" charset="0"/>
              </a:rPr>
              <a:t>Bracelet Material</a:t>
            </a:r>
            <a:r>
              <a:rPr lang="en-US" sz="1600" dirty="0">
                <a:latin typeface="Montserrat" panose="00000500000000000000" pitchFamily="2" charset="0"/>
              </a:rPr>
              <a:t>, </a:t>
            </a:r>
            <a:r>
              <a:rPr lang="en-US" sz="1600" b="1" dirty="0">
                <a:latin typeface="Montserrat" panose="00000500000000000000" pitchFamily="2" charset="0"/>
              </a:rPr>
              <a:t>Gender</a:t>
            </a:r>
            <a:r>
              <a:rPr lang="en-US" sz="1600" dirty="0">
                <a:latin typeface="Montserrat" panose="00000500000000000000" pitchFamily="2" charset="0"/>
              </a:rPr>
              <a:t>, </a:t>
            </a:r>
            <a:r>
              <a:rPr lang="en-US" sz="1600" b="1" dirty="0">
                <a:latin typeface="Montserrat" panose="00000500000000000000" pitchFamily="2" charset="0"/>
              </a:rPr>
              <a:t>Number of Jewels</a:t>
            </a:r>
            <a:r>
              <a:rPr lang="en-US" sz="1600" dirty="0">
                <a:latin typeface="Montserrat" panose="00000500000000000000" pitchFamily="2" charset="0"/>
              </a:rPr>
              <a:t>, and </a:t>
            </a:r>
            <a:r>
              <a:rPr lang="en-US" sz="1600" b="1" dirty="0">
                <a:latin typeface="Montserrat" panose="00000500000000000000" pitchFamily="2" charset="0"/>
              </a:rPr>
              <a:t>Year of Production</a:t>
            </a:r>
            <a:r>
              <a:rPr lang="en-US" sz="1600" dirty="0">
                <a:latin typeface="Montserrat" panose="00000500000000000000" pitchFamily="2" charset="0"/>
              </a:rPr>
              <a:t>, along with the target variable </a:t>
            </a:r>
            <a:r>
              <a:rPr lang="en-US" sz="1600" b="1" dirty="0">
                <a:latin typeface="Montserrat" panose="00000500000000000000" pitchFamily="2" charset="0"/>
              </a:rPr>
              <a:t>Price.</a:t>
            </a:r>
          </a:p>
        </p:txBody>
      </p:sp>
      <p:pic>
        <p:nvPicPr>
          <p:cNvPr id="3" name="Picture 2">
            <a:extLst>
              <a:ext uri="{FF2B5EF4-FFF2-40B4-BE49-F238E27FC236}">
                <a16:creationId xmlns:a16="http://schemas.microsoft.com/office/drawing/2014/main" id="{70CD937F-28A4-A080-A921-B140AA624F2E}"/>
              </a:ext>
            </a:extLst>
          </p:cNvPr>
          <p:cNvPicPr>
            <a:picLocks noChangeAspect="1"/>
          </p:cNvPicPr>
          <p:nvPr/>
        </p:nvPicPr>
        <p:blipFill>
          <a:blip r:embed="rId4"/>
          <a:stretch>
            <a:fillRect/>
          </a:stretch>
        </p:blipFill>
        <p:spPr>
          <a:xfrm>
            <a:off x="576774" y="3015306"/>
            <a:ext cx="4293099" cy="2029099"/>
          </a:xfrm>
          <a:prstGeom prst="rect">
            <a:avLst/>
          </a:prstGeom>
        </p:spPr>
      </p:pic>
    </p:spTree>
    <p:extLst>
      <p:ext uri="{BB962C8B-B14F-4D97-AF65-F5344CB8AC3E}">
        <p14:creationId xmlns:p14="http://schemas.microsoft.com/office/powerpoint/2010/main" val="4037052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5">
          <a:extLst>
            <a:ext uri="{FF2B5EF4-FFF2-40B4-BE49-F238E27FC236}">
              <a16:creationId xmlns:a16="http://schemas.microsoft.com/office/drawing/2014/main" id="{D1F6C8E3-45AB-8BA8-AAF5-63663736F25D}"/>
            </a:ext>
          </a:extLst>
        </p:cNvPr>
        <p:cNvGrpSpPr/>
        <p:nvPr/>
      </p:nvGrpSpPr>
      <p:grpSpPr>
        <a:xfrm>
          <a:off x="0" y="0"/>
          <a:ext cx="0" cy="0"/>
          <a:chOff x="0" y="0"/>
          <a:chExt cx="0" cy="0"/>
        </a:xfrm>
      </p:grpSpPr>
      <p:sp>
        <p:nvSpPr>
          <p:cNvPr id="1446" name="Google Shape;1446;p43">
            <a:extLst>
              <a:ext uri="{FF2B5EF4-FFF2-40B4-BE49-F238E27FC236}">
                <a16:creationId xmlns:a16="http://schemas.microsoft.com/office/drawing/2014/main" id="{83B7A152-8750-F8E3-6C92-48BFFDCD9A60}"/>
              </a:ext>
            </a:extLst>
          </p:cNvPr>
          <p:cNvSpPr txBox="1">
            <a:spLocks noGrp="1"/>
          </p:cNvSpPr>
          <p:nvPr>
            <p:ph type="title"/>
          </p:nvPr>
        </p:nvSpPr>
        <p:spPr>
          <a:xfrm>
            <a:off x="595309" y="49709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Preprocessing</a:t>
            </a:r>
            <a:endParaRPr dirty="0"/>
          </a:p>
        </p:txBody>
      </p:sp>
      <p:grpSp>
        <p:nvGrpSpPr>
          <p:cNvPr id="1456" name="Google Shape;1456;p43">
            <a:extLst>
              <a:ext uri="{FF2B5EF4-FFF2-40B4-BE49-F238E27FC236}">
                <a16:creationId xmlns:a16="http://schemas.microsoft.com/office/drawing/2014/main" id="{6357156B-C954-F50C-BE25-4F80389C7136}"/>
              </a:ext>
            </a:extLst>
          </p:cNvPr>
          <p:cNvGrpSpPr/>
          <p:nvPr/>
        </p:nvGrpSpPr>
        <p:grpSpPr>
          <a:xfrm>
            <a:off x="1062850" y="3623963"/>
            <a:ext cx="76825" cy="76800"/>
            <a:chOff x="3104875" y="1099400"/>
            <a:chExt cx="76825" cy="76800"/>
          </a:xfrm>
        </p:grpSpPr>
        <p:sp>
          <p:nvSpPr>
            <p:cNvPr id="1457" name="Google Shape;1457;p43">
              <a:extLst>
                <a:ext uri="{FF2B5EF4-FFF2-40B4-BE49-F238E27FC236}">
                  <a16:creationId xmlns:a16="http://schemas.microsoft.com/office/drawing/2014/main" id="{36ABA8D6-2044-CBC1-EE47-D6D9B5C8388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a:extLst>
                <a:ext uri="{FF2B5EF4-FFF2-40B4-BE49-F238E27FC236}">
                  <a16:creationId xmlns:a16="http://schemas.microsoft.com/office/drawing/2014/main" id="{818E419B-01F8-748D-49FB-7FBDE5AE55E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a:extLst>
              <a:ext uri="{FF2B5EF4-FFF2-40B4-BE49-F238E27FC236}">
                <a16:creationId xmlns:a16="http://schemas.microsoft.com/office/drawing/2014/main" id="{B9D65297-C268-4CF9-0644-4D28DB9D4F69}"/>
              </a:ext>
            </a:extLst>
          </p:cNvPr>
          <p:cNvGrpSpPr/>
          <p:nvPr/>
        </p:nvGrpSpPr>
        <p:grpSpPr>
          <a:xfrm>
            <a:off x="737423" y="1172208"/>
            <a:ext cx="76825" cy="76800"/>
            <a:chOff x="3104875" y="1099400"/>
            <a:chExt cx="76825" cy="76800"/>
          </a:xfrm>
        </p:grpSpPr>
        <p:sp>
          <p:nvSpPr>
            <p:cNvPr id="1460" name="Google Shape;1460;p43">
              <a:extLst>
                <a:ext uri="{FF2B5EF4-FFF2-40B4-BE49-F238E27FC236}">
                  <a16:creationId xmlns:a16="http://schemas.microsoft.com/office/drawing/2014/main" id="{388F5CBB-3237-5277-B18B-646F44C56A3B}"/>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a:extLst>
                <a:ext uri="{FF2B5EF4-FFF2-40B4-BE49-F238E27FC236}">
                  <a16:creationId xmlns:a16="http://schemas.microsoft.com/office/drawing/2014/main" id="{42294591-0C97-826B-107B-DC7A802E8C93}"/>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a:extLst>
              <a:ext uri="{FF2B5EF4-FFF2-40B4-BE49-F238E27FC236}">
                <a16:creationId xmlns:a16="http://schemas.microsoft.com/office/drawing/2014/main" id="{15F036AE-C6D2-668D-9510-FD727FD86786}"/>
              </a:ext>
            </a:extLst>
          </p:cNvPr>
          <p:cNvPicPr preferRelativeResize="0"/>
          <p:nvPr/>
        </p:nvPicPr>
        <p:blipFill rotWithShape="1">
          <a:blip r:embed="rId3">
            <a:alphaModFix/>
          </a:blip>
          <a:srcRect l="15236" r="10474"/>
          <a:stretch/>
        </p:blipFill>
        <p:spPr>
          <a:xfrm rot="-5710310">
            <a:off x="7523022" y="688846"/>
            <a:ext cx="1552574" cy="1390852"/>
          </a:xfrm>
          <a:prstGeom prst="rect">
            <a:avLst/>
          </a:prstGeom>
          <a:noFill/>
          <a:ln>
            <a:noFill/>
          </a:ln>
        </p:spPr>
      </p:pic>
      <p:pic>
        <p:nvPicPr>
          <p:cNvPr id="1463" name="Google Shape;1463;p43">
            <a:extLst>
              <a:ext uri="{FF2B5EF4-FFF2-40B4-BE49-F238E27FC236}">
                <a16:creationId xmlns:a16="http://schemas.microsoft.com/office/drawing/2014/main" id="{B54C0311-7559-6A7E-BA3A-360445C253CD}"/>
              </a:ext>
            </a:extLst>
          </p:cNvPr>
          <p:cNvPicPr preferRelativeResize="0"/>
          <p:nvPr/>
        </p:nvPicPr>
        <p:blipFill rotWithShape="1">
          <a:blip r:embed="rId4">
            <a:alphaModFix/>
          </a:blip>
          <a:srcRect l="22009" r="18455"/>
          <a:stretch/>
        </p:blipFill>
        <p:spPr>
          <a:xfrm rot="-8473750">
            <a:off x="268168" y="2473684"/>
            <a:ext cx="903665" cy="853809"/>
          </a:xfrm>
          <a:prstGeom prst="rect">
            <a:avLst/>
          </a:prstGeom>
          <a:noFill/>
          <a:ln>
            <a:noFill/>
          </a:ln>
        </p:spPr>
      </p:pic>
      <p:sp>
        <p:nvSpPr>
          <p:cNvPr id="10" name="Subtitle 4">
            <a:extLst>
              <a:ext uri="{FF2B5EF4-FFF2-40B4-BE49-F238E27FC236}">
                <a16:creationId xmlns:a16="http://schemas.microsoft.com/office/drawing/2014/main" id="{9CCDBFE9-B936-ADDE-F076-510C7FE6EEE9}"/>
              </a:ext>
            </a:extLst>
          </p:cNvPr>
          <p:cNvSpPr txBox="1">
            <a:spLocks/>
          </p:cNvSpPr>
          <p:nvPr/>
        </p:nvSpPr>
        <p:spPr>
          <a:xfrm>
            <a:off x="396056" y="987746"/>
            <a:ext cx="6845019" cy="179205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425450" indent="-285750" algn="l">
              <a:buFont typeface="Arial" panose="020B0604020202020204" pitchFamily="34" charset="0"/>
              <a:buChar char="•"/>
            </a:pPr>
            <a:r>
              <a:rPr lang="en-US" sz="1400" dirty="0">
                <a:latin typeface="Montserrat" panose="00000500000000000000" pitchFamily="2" charset="0"/>
              </a:rPr>
              <a:t>First, we imported the data and inspected it for null values.</a:t>
            </a:r>
          </a:p>
          <a:p>
            <a:pPr marL="425450" indent="-285750" algn="l">
              <a:buFont typeface="Arial" panose="020B0604020202020204" pitchFamily="34" charset="0"/>
              <a:buChar char="•"/>
            </a:pPr>
            <a:r>
              <a:rPr lang="en-US" sz="1400" dirty="0">
                <a:latin typeface="Montserrat" panose="00000500000000000000" pitchFamily="2" charset="0"/>
              </a:rPr>
              <a:t>Next, we handle missing values by imputing or removing records as required: </a:t>
            </a:r>
          </a:p>
          <a:p>
            <a:pPr marL="1339850" lvl="2" indent="-285750" algn="l">
              <a:buFont typeface="Arial" panose="020B0604020202020204" pitchFamily="34" charset="0"/>
              <a:buChar char="•"/>
            </a:pPr>
            <a:r>
              <a:rPr lang="en-US" sz="1400" dirty="0">
                <a:latin typeface="Montserrat" panose="00000500000000000000" pitchFamily="2" charset="0"/>
              </a:rPr>
              <a:t>For Number of Jewels, missing values were replaced with 0.</a:t>
            </a:r>
          </a:p>
          <a:p>
            <a:pPr marL="1339850" lvl="2" indent="-285750" algn="l">
              <a:buFont typeface="Arial" panose="020B0604020202020204" pitchFamily="34" charset="0"/>
              <a:buChar char="•"/>
            </a:pPr>
            <a:r>
              <a:rPr lang="en-US" sz="1400" dirty="0">
                <a:latin typeface="Montserrat" panose="00000500000000000000" pitchFamily="2" charset="0"/>
              </a:rPr>
              <a:t>For Year of Production, missing values were replaced with the most frequent year.</a:t>
            </a:r>
          </a:p>
          <a:p>
            <a:pPr marL="1339850" lvl="2" indent="-285750" algn="l">
              <a:buFont typeface="Arial" panose="020B0604020202020204" pitchFamily="34" charset="0"/>
              <a:buChar char="•"/>
            </a:pPr>
            <a:r>
              <a:rPr lang="en-US" sz="1400" dirty="0">
                <a:latin typeface="Montserrat" panose="00000500000000000000" pitchFamily="2" charset="0"/>
              </a:rPr>
              <a:t>Rows with Price = "Price on request" were dropped.</a:t>
            </a:r>
          </a:p>
        </p:txBody>
      </p:sp>
      <p:pic>
        <p:nvPicPr>
          <p:cNvPr id="17" name="Picture 16">
            <a:extLst>
              <a:ext uri="{FF2B5EF4-FFF2-40B4-BE49-F238E27FC236}">
                <a16:creationId xmlns:a16="http://schemas.microsoft.com/office/drawing/2014/main" id="{A3A1B8FE-B3FD-F19F-FB65-B53A1A07BB15}"/>
              </a:ext>
            </a:extLst>
          </p:cNvPr>
          <p:cNvPicPr>
            <a:picLocks noChangeAspect="1"/>
          </p:cNvPicPr>
          <p:nvPr/>
        </p:nvPicPr>
        <p:blipFill>
          <a:blip r:embed="rId5"/>
          <a:stretch>
            <a:fillRect/>
          </a:stretch>
        </p:blipFill>
        <p:spPr>
          <a:xfrm>
            <a:off x="4218709" y="3776312"/>
            <a:ext cx="4452625" cy="1265092"/>
          </a:xfrm>
          <a:prstGeom prst="rect">
            <a:avLst/>
          </a:prstGeom>
        </p:spPr>
      </p:pic>
      <p:sp>
        <p:nvSpPr>
          <p:cNvPr id="3" name="Subtitle 4">
            <a:extLst>
              <a:ext uri="{FF2B5EF4-FFF2-40B4-BE49-F238E27FC236}">
                <a16:creationId xmlns:a16="http://schemas.microsoft.com/office/drawing/2014/main" id="{8F76B5AF-0A6D-B2B3-5959-8148A3D40557}"/>
              </a:ext>
            </a:extLst>
          </p:cNvPr>
          <p:cNvSpPr txBox="1">
            <a:spLocks/>
          </p:cNvSpPr>
          <p:nvPr/>
        </p:nvSpPr>
        <p:spPr>
          <a:xfrm>
            <a:off x="1062850" y="2751203"/>
            <a:ext cx="6845019" cy="87276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425450" indent="-285750" algn="l">
              <a:buFont typeface="Arial" panose="020B0604020202020204" pitchFamily="34" charset="0"/>
              <a:buChar char="•"/>
            </a:pPr>
            <a:r>
              <a:rPr lang="en-US" sz="1400" dirty="0">
                <a:latin typeface="Montserrat" panose="00000500000000000000" pitchFamily="2" charset="0"/>
              </a:rPr>
              <a:t>Dropped irrelevant columns: </a:t>
            </a:r>
            <a:r>
              <a:rPr lang="en-US" sz="1400" b="1" dirty="0">
                <a:latin typeface="Montserrat" panose="00000500000000000000" pitchFamily="2" charset="0"/>
              </a:rPr>
              <a:t>Title</a:t>
            </a:r>
            <a:r>
              <a:rPr lang="en-US" sz="1400" dirty="0">
                <a:latin typeface="Montserrat" panose="00000500000000000000" pitchFamily="2" charset="0"/>
              </a:rPr>
              <a:t>, </a:t>
            </a:r>
            <a:r>
              <a:rPr lang="en-US" sz="1400" b="1" dirty="0">
                <a:latin typeface="Montserrat" panose="00000500000000000000" pitchFamily="2" charset="0"/>
              </a:rPr>
              <a:t>Clasp</a:t>
            </a:r>
            <a:r>
              <a:rPr lang="en-US" sz="1400" dirty="0">
                <a:latin typeface="Montserrat" panose="00000500000000000000" pitchFamily="2" charset="0"/>
              </a:rPr>
              <a:t>, </a:t>
            </a:r>
            <a:r>
              <a:rPr lang="en-US" sz="1400" b="1" dirty="0">
                <a:latin typeface="Montserrat" panose="00000500000000000000" pitchFamily="2" charset="0"/>
              </a:rPr>
              <a:t>Condition</a:t>
            </a:r>
            <a:r>
              <a:rPr lang="en-US" sz="1400" dirty="0">
                <a:latin typeface="Montserrat" panose="00000500000000000000" pitchFamily="2" charset="0"/>
              </a:rPr>
              <a:t>, </a:t>
            </a:r>
            <a:r>
              <a:rPr lang="en-US" sz="1400" b="1" dirty="0">
                <a:latin typeface="Montserrat" panose="00000500000000000000" pitchFamily="2" charset="0"/>
              </a:rPr>
              <a:t>Diameter</a:t>
            </a:r>
            <a:r>
              <a:rPr lang="en-US" sz="1400" dirty="0">
                <a:latin typeface="Montserrat" panose="00000500000000000000" pitchFamily="2" charset="0"/>
              </a:rPr>
              <a:t>, </a:t>
            </a:r>
            <a:r>
              <a:rPr lang="en-US" sz="1400" b="1" dirty="0">
                <a:latin typeface="Montserrat" panose="00000500000000000000" pitchFamily="2" charset="0"/>
              </a:rPr>
              <a:t>Rating</a:t>
            </a:r>
            <a:r>
              <a:rPr lang="en-US" sz="1400" dirty="0">
                <a:latin typeface="Montserrat" panose="00000500000000000000" pitchFamily="2" charset="0"/>
              </a:rPr>
              <a:t>, and </a:t>
            </a:r>
            <a:r>
              <a:rPr lang="en-US" sz="1400" b="1" dirty="0">
                <a:latin typeface="Montserrat" panose="00000500000000000000" pitchFamily="2" charset="0"/>
              </a:rPr>
              <a:t>Water Resistance </a:t>
            </a:r>
            <a:r>
              <a:rPr lang="en-US" sz="1400" dirty="0">
                <a:latin typeface="Montserrat" panose="00000500000000000000" pitchFamily="2" charset="0"/>
              </a:rPr>
              <a:t>were removed as they were not critical for prediction.</a:t>
            </a:r>
          </a:p>
        </p:txBody>
      </p:sp>
    </p:spTree>
    <p:extLst>
      <p:ext uri="{BB962C8B-B14F-4D97-AF65-F5344CB8AC3E}">
        <p14:creationId xmlns:p14="http://schemas.microsoft.com/office/powerpoint/2010/main" val="1431575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sp>
        <p:nvSpPr>
          <p:cNvPr id="1446" name="Google Shape;1446;p43"/>
          <p:cNvSpPr txBox="1">
            <a:spLocks noGrp="1"/>
          </p:cNvSpPr>
          <p:nvPr>
            <p:ph type="title"/>
          </p:nvPr>
        </p:nvSpPr>
        <p:spPr>
          <a:xfrm>
            <a:off x="595309" y="49709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Preprocessing</a:t>
            </a:r>
            <a:endParaRPr dirty="0"/>
          </a:p>
        </p:txBody>
      </p:sp>
      <p:grpSp>
        <p:nvGrpSpPr>
          <p:cNvPr id="1456" name="Google Shape;1456;p43"/>
          <p:cNvGrpSpPr/>
          <p:nvPr/>
        </p:nvGrpSpPr>
        <p:grpSpPr>
          <a:xfrm>
            <a:off x="1062850" y="3623963"/>
            <a:ext cx="76825" cy="76800"/>
            <a:chOff x="3104875" y="1099400"/>
            <a:chExt cx="76825" cy="76800"/>
          </a:xfrm>
        </p:grpSpPr>
        <p:sp>
          <p:nvSpPr>
            <p:cNvPr id="1457" name="Google Shape;1457;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737423" y="1172208"/>
            <a:ext cx="76825" cy="76800"/>
            <a:chOff x="3104875" y="1099400"/>
            <a:chExt cx="76825" cy="76800"/>
          </a:xfrm>
        </p:grpSpPr>
        <p:sp>
          <p:nvSpPr>
            <p:cNvPr id="1460" name="Google Shape;1460;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p:cNvPicPr preferRelativeResize="0"/>
          <p:nvPr/>
        </p:nvPicPr>
        <p:blipFill rotWithShape="1">
          <a:blip r:embed="rId3">
            <a:alphaModFix/>
          </a:blip>
          <a:srcRect l="15236" r="10474"/>
          <a:stretch/>
        </p:blipFill>
        <p:spPr>
          <a:xfrm rot="-5710310">
            <a:off x="7523022" y="688846"/>
            <a:ext cx="1552574" cy="1390852"/>
          </a:xfrm>
          <a:prstGeom prst="rect">
            <a:avLst/>
          </a:prstGeom>
          <a:noFill/>
          <a:ln>
            <a:noFill/>
          </a:ln>
        </p:spPr>
      </p:pic>
      <p:pic>
        <p:nvPicPr>
          <p:cNvPr id="1463" name="Google Shape;1463;p43"/>
          <p:cNvPicPr preferRelativeResize="0"/>
          <p:nvPr/>
        </p:nvPicPr>
        <p:blipFill rotWithShape="1">
          <a:blip r:embed="rId4">
            <a:alphaModFix/>
          </a:blip>
          <a:srcRect l="22009" r="18455"/>
          <a:stretch/>
        </p:blipFill>
        <p:spPr>
          <a:xfrm rot="-8473750">
            <a:off x="1404239" y="3759873"/>
            <a:ext cx="903665" cy="853809"/>
          </a:xfrm>
          <a:prstGeom prst="rect">
            <a:avLst/>
          </a:prstGeom>
          <a:noFill/>
          <a:ln>
            <a:noFill/>
          </a:ln>
        </p:spPr>
      </p:pic>
      <p:sp>
        <p:nvSpPr>
          <p:cNvPr id="10" name="Subtitle 4">
            <a:extLst>
              <a:ext uri="{FF2B5EF4-FFF2-40B4-BE49-F238E27FC236}">
                <a16:creationId xmlns:a16="http://schemas.microsoft.com/office/drawing/2014/main" id="{59E33F22-3837-C3D3-1A53-57DA786B0513}"/>
              </a:ext>
            </a:extLst>
          </p:cNvPr>
          <p:cNvSpPr txBox="1">
            <a:spLocks/>
          </p:cNvSpPr>
          <p:nvPr/>
        </p:nvSpPr>
        <p:spPr>
          <a:xfrm>
            <a:off x="595309" y="1065869"/>
            <a:ext cx="6845019" cy="195044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425450" indent="-285750" algn="l">
              <a:buFont typeface="Arial" panose="020B0604020202020204" pitchFamily="34" charset="0"/>
              <a:buChar char="•"/>
            </a:pPr>
            <a:r>
              <a:rPr lang="en-US" sz="1400" dirty="0">
                <a:latin typeface="Montserrat" panose="00000500000000000000" pitchFamily="2" charset="0"/>
              </a:rPr>
              <a:t>Converted categorical variables into numeric values using Label Encoder: </a:t>
            </a:r>
          </a:p>
          <a:p>
            <a:pPr marL="882650" lvl="1" indent="-285750" algn="l">
              <a:buFont typeface="Arial" panose="020B0604020202020204" pitchFamily="34" charset="0"/>
              <a:buChar char="•"/>
            </a:pPr>
            <a:r>
              <a:rPr lang="en-US" sz="1400" dirty="0">
                <a:latin typeface="Montserrat" panose="00000500000000000000" pitchFamily="2" charset="0"/>
              </a:rPr>
              <a:t>Categorical columns like </a:t>
            </a:r>
            <a:r>
              <a:rPr lang="en-US" sz="1400" b="1" dirty="0">
                <a:latin typeface="Montserrat" panose="00000500000000000000" pitchFamily="2" charset="0"/>
              </a:rPr>
              <a:t>Model</a:t>
            </a:r>
            <a:r>
              <a:rPr lang="en-US" sz="1400" dirty="0">
                <a:latin typeface="Montserrat" panose="00000500000000000000" pitchFamily="2" charset="0"/>
              </a:rPr>
              <a:t>, </a:t>
            </a:r>
            <a:r>
              <a:rPr lang="en-US" sz="1400" b="1" dirty="0">
                <a:latin typeface="Montserrat" panose="00000500000000000000" pitchFamily="2" charset="0"/>
              </a:rPr>
              <a:t>Case Material,</a:t>
            </a:r>
            <a:r>
              <a:rPr lang="en-US" sz="1400" dirty="0">
                <a:latin typeface="Montserrat" panose="00000500000000000000" pitchFamily="2" charset="0"/>
              </a:rPr>
              <a:t> </a:t>
            </a:r>
            <a:r>
              <a:rPr lang="en-US" sz="1400" b="1" dirty="0">
                <a:latin typeface="Montserrat" panose="00000500000000000000" pitchFamily="2" charset="0"/>
              </a:rPr>
              <a:t>Bracelet Material</a:t>
            </a:r>
            <a:r>
              <a:rPr lang="en-US" sz="1400" dirty="0">
                <a:latin typeface="Montserrat" panose="00000500000000000000" pitchFamily="2" charset="0"/>
              </a:rPr>
              <a:t>, </a:t>
            </a:r>
            <a:r>
              <a:rPr lang="en-US" sz="1400" b="1" dirty="0">
                <a:latin typeface="Montserrat" panose="00000500000000000000" pitchFamily="2" charset="0"/>
              </a:rPr>
              <a:t>Gender</a:t>
            </a:r>
            <a:r>
              <a:rPr lang="en-US" sz="1400" dirty="0">
                <a:latin typeface="Montserrat" panose="00000500000000000000" pitchFamily="2" charset="0"/>
              </a:rPr>
              <a:t>, and </a:t>
            </a:r>
            <a:r>
              <a:rPr lang="en-US" sz="1400" b="1" dirty="0">
                <a:latin typeface="Montserrat" panose="00000500000000000000" pitchFamily="2" charset="0"/>
              </a:rPr>
              <a:t>Clasp Material </a:t>
            </a:r>
            <a:r>
              <a:rPr lang="en-US" sz="1400" dirty="0">
                <a:latin typeface="Montserrat" panose="00000500000000000000" pitchFamily="2" charset="0"/>
              </a:rPr>
              <a:t>were encoded into numbers.</a:t>
            </a:r>
          </a:p>
          <a:p>
            <a:pPr marL="425450" indent="-285750" algn="l">
              <a:buFont typeface="Arial" panose="020B0604020202020204" pitchFamily="34" charset="0"/>
              <a:buChar char="•"/>
            </a:pPr>
            <a:endParaRPr lang="en-US" sz="1400" dirty="0">
              <a:latin typeface="Montserrat" panose="00000500000000000000" pitchFamily="2" charset="0"/>
            </a:endParaRPr>
          </a:p>
          <a:p>
            <a:pPr marL="425450" indent="-285750" algn="l">
              <a:buFont typeface="Arial" panose="020B0604020202020204" pitchFamily="34" charset="0"/>
              <a:buChar char="•"/>
            </a:pPr>
            <a:r>
              <a:rPr lang="en-US" sz="1400" dirty="0">
                <a:latin typeface="Montserrat" panose="00000500000000000000" pitchFamily="2" charset="0"/>
              </a:rPr>
              <a:t>Finally, we checked the dataset for duplicates and dropped any redundant records.</a:t>
            </a:r>
            <a:endParaRPr lang="en-US" sz="1600" dirty="0">
              <a:latin typeface="Montserrat" panose="00000500000000000000" pitchFamily="2" charset="0"/>
            </a:endParaRPr>
          </a:p>
        </p:txBody>
      </p:sp>
      <p:pic>
        <p:nvPicPr>
          <p:cNvPr id="20" name="Picture 19">
            <a:extLst>
              <a:ext uri="{FF2B5EF4-FFF2-40B4-BE49-F238E27FC236}">
                <a16:creationId xmlns:a16="http://schemas.microsoft.com/office/drawing/2014/main" id="{6DA2C332-463D-1564-6FF8-53498966CBAB}"/>
              </a:ext>
            </a:extLst>
          </p:cNvPr>
          <p:cNvPicPr>
            <a:picLocks noChangeAspect="1"/>
          </p:cNvPicPr>
          <p:nvPr/>
        </p:nvPicPr>
        <p:blipFill>
          <a:blip r:embed="rId5"/>
          <a:stretch>
            <a:fillRect/>
          </a:stretch>
        </p:blipFill>
        <p:spPr>
          <a:xfrm>
            <a:off x="4092563" y="3449242"/>
            <a:ext cx="4639603" cy="125677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5"/>
        <p:cNvGrpSpPr/>
        <p:nvPr/>
      </p:nvGrpSpPr>
      <p:grpSpPr>
        <a:xfrm>
          <a:off x="0" y="0"/>
          <a:ext cx="0" cy="0"/>
          <a:chOff x="0" y="0"/>
          <a:chExt cx="0" cy="0"/>
        </a:xfrm>
      </p:grpSpPr>
      <p:sp>
        <p:nvSpPr>
          <p:cNvPr id="1526" name="Google Shape;1526;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Model Selection</a:t>
            </a:r>
            <a:endParaRPr dirty="0"/>
          </a:p>
        </p:txBody>
      </p:sp>
      <p:grpSp>
        <p:nvGrpSpPr>
          <p:cNvPr id="1535" name="Google Shape;1535;p44"/>
          <p:cNvGrpSpPr/>
          <p:nvPr/>
        </p:nvGrpSpPr>
        <p:grpSpPr>
          <a:xfrm>
            <a:off x="971350" y="1328513"/>
            <a:ext cx="76825" cy="76800"/>
            <a:chOff x="3104875" y="1099400"/>
            <a:chExt cx="76825" cy="76800"/>
          </a:xfrm>
        </p:grpSpPr>
        <p:sp>
          <p:nvSpPr>
            <p:cNvPr id="1536" name="Google Shape;1536;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44"/>
          <p:cNvGrpSpPr/>
          <p:nvPr/>
        </p:nvGrpSpPr>
        <p:grpSpPr>
          <a:xfrm>
            <a:off x="1235150" y="4006963"/>
            <a:ext cx="76825" cy="76800"/>
            <a:chOff x="3104875" y="1099400"/>
            <a:chExt cx="76825" cy="76800"/>
          </a:xfrm>
        </p:grpSpPr>
        <p:sp>
          <p:nvSpPr>
            <p:cNvPr id="1539" name="Google Shape;1539;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44"/>
          <p:cNvGrpSpPr/>
          <p:nvPr/>
        </p:nvGrpSpPr>
        <p:grpSpPr>
          <a:xfrm>
            <a:off x="8074025" y="2689263"/>
            <a:ext cx="76825" cy="76800"/>
            <a:chOff x="3104875" y="1099400"/>
            <a:chExt cx="76825" cy="76800"/>
          </a:xfrm>
        </p:grpSpPr>
        <p:sp>
          <p:nvSpPr>
            <p:cNvPr id="1542" name="Google Shape;1542;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4" name="Google Shape;1544;p44"/>
          <p:cNvPicPr preferRelativeResize="0"/>
          <p:nvPr/>
        </p:nvPicPr>
        <p:blipFill rotWithShape="1">
          <a:blip r:embed="rId3">
            <a:alphaModFix/>
          </a:blip>
          <a:srcRect l="22009" r="18455"/>
          <a:stretch/>
        </p:blipFill>
        <p:spPr>
          <a:xfrm rot="-1020103">
            <a:off x="7502688" y="835489"/>
            <a:ext cx="652201" cy="616226"/>
          </a:xfrm>
          <a:prstGeom prst="rect">
            <a:avLst/>
          </a:prstGeom>
          <a:noFill/>
          <a:ln>
            <a:noFill/>
          </a:ln>
        </p:spPr>
      </p:pic>
      <p:pic>
        <p:nvPicPr>
          <p:cNvPr id="1545" name="Google Shape;1545;p44"/>
          <p:cNvPicPr preferRelativeResize="0"/>
          <p:nvPr/>
        </p:nvPicPr>
        <p:blipFill rotWithShape="1">
          <a:blip r:embed="rId4">
            <a:alphaModFix/>
          </a:blip>
          <a:srcRect l="15236" r="10474"/>
          <a:stretch/>
        </p:blipFill>
        <p:spPr>
          <a:xfrm rot="1220421">
            <a:off x="233474" y="2300022"/>
            <a:ext cx="1552575" cy="1390851"/>
          </a:xfrm>
          <a:prstGeom prst="rect">
            <a:avLst/>
          </a:prstGeom>
          <a:noFill/>
          <a:ln>
            <a:noFill/>
          </a:ln>
        </p:spPr>
      </p:pic>
      <p:sp>
        <p:nvSpPr>
          <p:cNvPr id="18" name="Subtitle 4">
            <a:extLst>
              <a:ext uri="{FF2B5EF4-FFF2-40B4-BE49-F238E27FC236}">
                <a16:creationId xmlns:a16="http://schemas.microsoft.com/office/drawing/2014/main" id="{342A2529-B6D0-7E4E-2594-88DE0414773E}"/>
              </a:ext>
            </a:extLst>
          </p:cNvPr>
          <p:cNvSpPr txBox="1">
            <a:spLocks/>
          </p:cNvSpPr>
          <p:nvPr/>
        </p:nvSpPr>
        <p:spPr>
          <a:xfrm>
            <a:off x="1385711" y="1050443"/>
            <a:ext cx="6845019" cy="28765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425450" indent="-285750" algn="l">
              <a:buFont typeface="Arial" panose="020B0604020202020204" pitchFamily="34" charset="0"/>
              <a:buChar char="•"/>
            </a:pPr>
            <a:r>
              <a:rPr lang="en-US" sz="1400" dirty="0">
                <a:latin typeface="Montserrat" panose="00000500000000000000" pitchFamily="2" charset="0"/>
              </a:rPr>
              <a:t>Regression Model:</a:t>
            </a:r>
          </a:p>
          <a:p>
            <a:pPr marL="882650" lvl="1" indent="-285750" algn="l">
              <a:buFont typeface="Arial" panose="020B0604020202020204" pitchFamily="34" charset="0"/>
              <a:buChar char="•"/>
            </a:pPr>
            <a:r>
              <a:rPr lang="en-US" sz="1200" dirty="0">
                <a:latin typeface="Montserrat" panose="00000500000000000000" pitchFamily="2" charset="0"/>
              </a:rPr>
              <a:t>We selected a regression model because the target variable Price is </a:t>
            </a:r>
            <a:r>
              <a:rPr lang="en-US" sz="1200" b="1" dirty="0">
                <a:latin typeface="Montserrat" panose="00000500000000000000" pitchFamily="2" charset="0"/>
              </a:rPr>
              <a:t>continuous</a:t>
            </a:r>
            <a:r>
              <a:rPr lang="en-US" sz="1200" dirty="0">
                <a:latin typeface="Montserrat" panose="00000500000000000000" pitchFamily="2" charset="0"/>
              </a:rPr>
              <a:t>.</a:t>
            </a:r>
          </a:p>
          <a:p>
            <a:pPr marL="596900" lvl="1" indent="0" algn="l"/>
            <a:endParaRPr lang="en-US" sz="1200" dirty="0">
              <a:latin typeface="Montserrat" panose="00000500000000000000" pitchFamily="2" charset="0"/>
            </a:endParaRPr>
          </a:p>
          <a:p>
            <a:pPr marL="425450" indent="-285750" algn="l">
              <a:buFont typeface="Arial" panose="020B0604020202020204" pitchFamily="34" charset="0"/>
              <a:buChar char="•"/>
            </a:pPr>
            <a:r>
              <a:rPr lang="en-US" sz="1400" dirty="0">
                <a:latin typeface="Montserrat" panose="00000500000000000000" pitchFamily="2" charset="0"/>
              </a:rPr>
              <a:t>Machine Learning Algorithm: We chose the </a:t>
            </a:r>
            <a:r>
              <a:rPr lang="en-US" sz="1400" b="1" dirty="0">
                <a:latin typeface="Montserrat" panose="00000500000000000000" pitchFamily="2" charset="0"/>
              </a:rPr>
              <a:t>K-Nearest Neighbors Regressor (KNN) </a:t>
            </a:r>
            <a:r>
              <a:rPr lang="en-US" sz="1400" dirty="0">
                <a:latin typeface="Montserrat" panose="00000500000000000000" pitchFamily="2" charset="0"/>
              </a:rPr>
              <a:t>for these reasons:</a:t>
            </a:r>
          </a:p>
          <a:p>
            <a:pPr marL="139700" indent="0" algn="l"/>
            <a:endParaRPr lang="en-US" sz="1400" dirty="0">
              <a:latin typeface="Montserrat" panose="00000500000000000000" pitchFamily="2" charset="0"/>
            </a:endParaRPr>
          </a:p>
          <a:p>
            <a:pPr marL="882650" lvl="1" indent="-285750" algn="l">
              <a:buFont typeface="Arial" panose="020B0604020202020204" pitchFamily="34" charset="0"/>
              <a:buChar char="•"/>
            </a:pPr>
            <a:r>
              <a:rPr lang="en-US" sz="1200" dirty="0">
                <a:latin typeface="Montserrat" panose="00000500000000000000" pitchFamily="2" charset="0"/>
              </a:rPr>
              <a:t>Simplicity and ease of interpretation.</a:t>
            </a:r>
          </a:p>
          <a:p>
            <a:pPr marL="882650" lvl="1" indent="-285750" algn="l">
              <a:buFont typeface="Arial" panose="020B0604020202020204" pitchFamily="34" charset="0"/>
              <a:buChar char="•"/>
            </a:pPr>
            <a:r>
              <a:rPr lang="en-US" sz="1200" dirty="0">
                <a:latin typeface="Montserrat" panose="00000500000000000000" pitchFamily="2" charset="0"/>
              </a:rPr>
              <a:t>Linear Regression is a parametric model and may underperform if the data is not well-suited to a linear fit.</a:t>
            </a:r>
          </a:p>
          <a:p>
            <a:pPr marL="882650" lvl="1" indent="-285750" algn="l">
              <a:buFont typeface="Arial" panose="020B0604020202020204" pitchFamily="34" charset="0"/>
              <a:buChar char="•"/>
            </a:pPr>
            <a:r>
              <a:rPr lang="en-US" sz="1200" dirty="0">
                <a:latin typeface="Montserrat" panose="00000500000000000000" pitchFamily="2" charset="0"/>
              </a:rPr>
              <a:t>Watch prices are influenced by diverse factors (e.g., brand, materials, year, and features) that likely interact in non-linear ways.</a:t>
            </a:r>
          </a:p>
          <a:p>
            <a:pPr marL="882650" lvl="1" indent="-285750" algn="l">
              <a:buFont typeface="Arial" panose="020B0604020202020204" pitchFamily="34" charset="0"/>
              <a:buChar char="•"/>
            </a:pPr>
            <a:r>
              <a:rPr lang="en-US" sz="1200" dirty="0">
                <a:latin typeface="Montserrat" panose="00000500000000000000" pitchFamily="2" charset="0"/>
              </a:rPr>
              <a:t>KNN is better equipped to handle such diverse and complex data.</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5">
          <a:extLst>
            <a:ext uri="{FF2B5EF4-FFF2-40B4-BE49-F238E27FC236}">
              <a16:creationId xmlns:a16="http://schemas.microsoft.com/office/drawing/2014/main" id="{CBE5EEFD-F6CC-3C31-807F-77FB0133D3C2}"/>
            </a:ext>
          </a:extLst>
        </p:cNvPr>
        <p:cNvGrpSpPr/>
        <p:nvPr/>
      </p:nvGrpSpPr>
      <p:grpSpPr>
        <a:xfrm>
          <a:off x="0" y="0"/>
          <a:ext cx="0" cy="0"/>
          <a:chOff x="0" y="0"/>
          <a:chExt cx="0" cy="0"/>
        </a:xfrm>
      </p:grpSpPr>
      <p:sp>
        <p:nvSpPr>
          <p:cNvPr id="1526" name="Google Shape;1526;p44">
            <a:extLst>
              <a:ext uri="{FF2B5EF4-FFF2-40B4-BE49-F238E27FC236}">
                <a16:creationId xmlns:a16="http://schemas.microsoft.com/office/drawing/2014/main" id="{E3AE6B07-68DC-689E-0CC7-84228A727C02}"/>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Model Training</a:t>
            </a:r>
            <a:endParaRPr dirty="0"/>
          </a:p>
        </p:txBody>
      </p:sp>
      <p:grpSp>
        <p:nvGrpSpPr>
          <p:cNvPr id="1535" name="Google Shape;1535;p44">
            <a:extLst>
              <a:ext uri="{FF2B5EF4-FFF2-40B4-BE49-F238E27FC236}">
                <a16:creationId xmlns:a16="http://schemas.microsoft.com/office/drawing/2014/main" id="{2441093E-AC71-DFD2-ABC3-21D68DDA5BB0}"/>
              </a:ext>
            </a:extLst>
          </p:cNvPr>
          <p:cNvGrpSpPr/>
          <p:nvPr/>
        </p:nvGrpSpPr>
        <p:grpSpPr>
          <a:xfrm>
            <a:off x="971350" y="1328513"/>
            <a:ext cx="76825" cy="76800"/>
            <a:chOff x="3104875" y="1099400"/>
            <a:chExt cx="76825" cy="76800"/>
          </a:xfrm>
        </p:grpSpPr>
        <p:sp>
          <p:nvSpPr>
            <p:cNvPr id="1536" name="Google Shape;1536;p44">
              <a:extLst>
                <a:ext uri="{FF2B5EF4-FFF2-40B4-BE49-F238E27FC236}">
                  <a16:creationId xmlns:a16="http://schemas.microsoft.com/office/drawing/2014/main" id="{B8FF8E54-7671-A37C-F73D-1D1D51C59150}"/>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a:extLst>
                <a:ext uri="{FF2B5EF4-FFF2-40B4-BE49-F238E27FC236}">
                  <a16:creationId xmlns:a16="http://schemas.microsoft.com/office/drawing/2014/main" id="{93BA1B1C-C45B-0EAC-DAA6-4067F8B5873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44">
            <a:extLst>
              <a:ext uri="{FF2B5EF4-FFF2-40B4-BE49-F238E27FC236}">
                <a16:creationId xmlns:a16="http://schemas.microsoft.com/office/drawing/2014/main" id="{65809348-380D-3F38-9B12-C32870B1D1A5}"/>
              </a:ext>
            </a:extLst>
          </p:cNvPr>
          <p:cNvGrpSpPr/>
          <p:nvPr/>
        </p:nvGrpSpPr>
        <p:grpSpPr>
          <a:xfrm>
            <a:off x="1235150" y="4006963"/>
            <a:ext cx="76825" cy="76800"/>
            <a:chOff x="3104875" y="1099400"/>
            <a:chExt cx="76825" cy="76800"/>
          </a:xfrm>
        </p:grpSpPr>
        <p:sp>
          <p:nvSpPr>
            <p:cNvPr id="1539" name="Google Shape;1539;p44">
              <a:extLst>
                <a:ext uri="{FF2B5EF4-FFF2-40B4-BE49-F238E27FC236}">
                  <a16:creationId xmlns:a16="http://schemas.microsoft.com/office/drawing/2014/main" id="{D0FA3A8D-D2B6-5C0E-4F2A-3805066F7D8A}"/>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a:extLst>
                <a:ext uri="{FF2B5EF4-FFF2-40B4-BE49-F238E27FC236}">
                  <a16:creationId xmlns:a16="http://schemas.microsoft.com/office/drawing/2014/main" id="{34850824-1CBE-1F42-4160-66597691AEB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44">
            <a:extLst>
              <a:ext uri="{FF2B5EF4-FFF2-40B4-BE49-F238E27FC236}">
                <a16:creationId xmlns:a16="http://schemas.microsoft.com/office/drawing/2014/main" id="{5C46F9A3-E651-3973-A662-567D3777B088}"/>
              </a:ext>
            </a:extLst>
          </p:cNvPr>
          <p:cNvGrpSpPr/>
          <p:nvPr/>
        </p:nvGrpSpPr>
        <p:grpSpPr>
          <a:xfrm>
            <a:off x="8074025" y="2689263"/>
            <a:ext cx="76825" cy="76800"/>
            <a:chOff x="3104875" y="1099400"/>
            <a:chExt cx="76825" cy="76800"/>
          </a:xfrm>
        </p:grpSpPr>
        <p:sp>
          <p:nvSpPr>
            <p:cNvPr id="1542" name="Google Shape;1542;p44">
              <a:extLst>
                <a:ext uri="{FF2B5EF4-FFF2-40B4-BE49-F238E27FC236}">
                  <a16:creationId xmlns:a16="http://schemas.microsoft.com/office/drawing/2014/main" id="{BBD4B9FC-69B1-FA52-CAAB-023770526ACC}"/>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a:extLst>
                <a:ext uri="{FF2B5EF4-FFF2-40B4-BE49-F238E27FC236}">
                  <a16:creationId xmlns:a16="http://schemas.microsoft.com/office/drawing/2014/main" id="{F31A332F-844B-FEE0-FD19-48F38365DDBF}"/>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4" name="Google Shape;1544;p44">
            <a:extLst>
              <a:ext uri="{FF2B5EF4-FFF2-40B4-BE49-F238E27FC236}">
                <a16:creationId xmlns:a16="http://schemas.microsoft.com/office/drawing/2014/main" id="{30B70971-8ADE-AA63-9288-E375C84FE14B}"/>
              </a:ext>
            </a:extLst>
          </p:cNvPr>
          <p:cNvPicPr preferRelativeResize="0"/>
          <p:nvPr/>
        </p:nvPicPr>
        <p:blipFill rotWithShape="1">
          <a:blip r:embed="rId3">
            <a:alphaModFix/>
          </a:blip>
          <a:srcRect l="22009" r="18455"/>
          <a:stretch/>
        </p:blipFill>
        <p:spPr>
          <a:xfrm rot="-1020103">
            <a:off x="7502688" y="835489"/>
            <a:ext cx="652201" cy="616226"/>
          </a:xfrm>
          <a:prstGeom prst="rect">
            <a:avLst/>
          </a:prstGeom>
          <a:noFill/>
          <a:ln>
            <a:noFill/>
          </a:ln>
        </p:spPr>
      </p:pic>
      <p:pic>
        <p:nvPicPr>
          <p:cNvPr id="1545" name="Google Shape;1545;p44">
            <a:extLst>
              <a:ext uri="{FF2B5EF4-FFF2-40B4-BE49-F238E27FC236}">
                <a16:creationId xmlns:a16="http://schemas.microsoft.com/office/drawing/2014/main" id="{3590EA07-24DE-D72C-C32D-324C75FFAB07}"/>
              </a:ext>
            </a:extLst>
          </p:cNvPr>
          <p:cNvPicPr preferRelativeResize="0"/>
          <p:nvPr/>
        </p:nvPicPr>
        <p:blipFill rotWithShape="1">
          <a:blip r:embed="rId4">
            <a:alphaModFix/>
          </a:blip>
          <a:srcRect l="15236" r="10474"/>
          <a:stretch/>
        </p:blipFill>
        <p:spPr>
          <a:xfrm rot="1220421">
            <a:off x="115376" y="3123664"/>
            <a:ext cx="1552575" cy="1390851"/>
          </a:xfrm>
          <a:prstGeom prst="rect">
            <a:avLst/>
          </a:prstGeom>
          <a:noFill/>
          <a:ln>
            <a:noFill/>
          </a:ln>
        </p:spPr>
      </p:pic>
      <p:sp>
        <p:nvSpPr>
          <p:cNvPr id="18" name="Subtitle 4">
            <a:extLst>
              <a:ext uri="{FF2B5EF4-FFF2-40B4-BE49-F238E27FC236}">
                <a16:creationId xmlns:a16="http://schemas.microsoft.com/office/drawing/2014/main" id="{3A8C6BD5-FD8C-EC7E-FBDF-03622F051E54}"/>
              </a:ext>
            </a:extLst>
          </p:cNvPr>
          <p:cNvSpPr txBox="1">
            <a:spLocks/>
          </p:cNvSpPr>
          <p:nvPr/>
        </p:nvSpPr>
        <p:spPr>
          <a:xfrm>
            <a:off x="1004105" y="1170830"/>
            <a:ext cx="6554840" cy="166773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425450" indent="-285750" algn="l">
              <a:buFont typeface="Arial" panose="020B0604020202020204" pitchFamily="34" charset="0"/>
              <a:buChar char="•"/>
            </a:pPr>
            <a:r>
              <a:rPr lang="en-US" sz="1400" dirty="0">
                <a:latin typeface="Montserrat" panose="00000500000000000000" pitchFamily="2" charset="0"/>
              </a:rPr>
              <a:t>Split the Data:</a:t>
            </a:r>
          </a:p>
          <a:p>
            <a:pPr marL="882650" lvl="1" indent="-285750" algn="l">
              <a:buFont typeface="Arial" panose="020B0604020202020204" pitchFamily="34" charset="0"/>
              <a:buChar char="•"/>
            </a:pPr>
            <a:r>
              <a:rPr lang="en-US" sz="1400" dirty="0">
                <a:latin typeface="Montserrat" panose="00000500000000000000" pitchFamily="2" charset="0"/>
              </a:rPr>
              <a:t>The dataset was divided into training (70%) and testing (30%) sets.</a:t>
            </a:r>
          </a:p>
          <a:p>
            <a:pPr marL="882650" lvl="1" indent="-285750" algn="l">
              <a:buFont typeface="Arial" panose="020B0604020202020204" pitchFamily="34" charset="0"/>
              <a:buChar char="•"/>
            </a:pPr>
            <a:r>
              <a:rPr lang="en-US" sz="1400" dirty="0">
                <a:latin typeface="Montserrat" panose="00000500000000000000" pitchFamily="2" charset="0"/>
              </a:rPr>
              <a:t>We tested different values of </a:t>
            </a:r>
            <a:r>
              <a:rPr lang="en-US" sz="1400" dirty="0" err="1">
                <a:latin typeface="Montserrat" panose="00000500000000000000" pitchFamily="2" charset="0"/>
              </a:rPr>
              <a:t>n_neighbors</a:t>
            </a:r>
            <a:r>
              <a:rPr lang="en-US" sz="1400" dirty="0">
                <a:latin typeface="Montserrat" panose="00000500000000000000" pitchFamily="2" charset="0"/>
              </a:rPr>
              <a:t> ranging from 1 to 20 to find the best-performing model.</a:t>
            </a:r>
          </a:p>
          <a:p>
            <a:pPr marL="425450" indent="-285750" algn="l">
              <a:buFont typeface="Arial" panose="020B0604020202020204" pitchFamily="34" charset="0"/>
              <a:buChar char="•"/>
            </a:pPr>
            <a:r>
              <a:rPr lang="en-US" sz="1400" dirty="0">
                <a:latin typeface="Montserrat" panose="00000500000000000000" pitchFamily="2" charset="0"/>
              </a:rPr>
              <a:t>The optimal value of </a:t>
            </a:r>
            <a:r>
              <a:rPr lang="en-US" sz="1400" dirty="0" err="1">
                <a:latin typeface="Montserrat" panose="00000500000000000000" pitchFamily="2" charset="0"/>
              </a:rPr>
              <a:t>n_neighbors</a:t>
            </a:r>
            <a:r>
              <a:rPr lang="en-US" sz="1400" dirty="0">
                <a:latin typeface="Montserrat" panose="00000500000000000000" pitchFamily="2" charset="0"/>
              </a:rPr>
              <a:t> was selected based on the lowest Mean Squared Error (MSE).</a:t>
            </a:r>
          </a:p>
        </p:txBody>
      </p:sp>
      <p:pic>
        <p:nvPicPr>
          <p:cNvPr id="3" name="Picture 2">
            <a:extLst>
              <a:ext uri="{FF2B5EF4-FFF2-40B4-BE49-F238E27FC236}">
                <a16:creationId xmlns:a16="http://schemas.microsoft.com/office/drawing/2014/main" id="{1FACCCEA-9D5B-F6D9-A91A-3F79F1EB7C47}"/>
              </a:ext>
            </a:extLst>
          </p:cNvPr>
          <p:cNvPicPr>
            <a:picLocks noChangeAspect="1"/>
          </p:cNvPicPr>
          <p:nvPr/>
        </p:nvPicPr>
        <p:blipFill>
          <a:blip r:embed="rId5"/>
          <a:stretch>
            <a:fillRect/>
          </a:stretch>
        </p:blipFill>
        <p:spPr>
          <a:xfrm>
            <a:off x="4778110" y="2531980"/>
            <a:ext cx="4093931" cy="2611520"/>
          </a:xfrm>
          <a:prstGeom prst="rect">
            <a:avLst/>
          </a:prstGeom>
        </p:spPr>
      </p:pic>
    </p:spTree>
    <p:extLst>
      <p:ext uri="{BB962C8B-B14F-4D97-AF65-F5344CB8AC3E}">
        <p14:creationId xmlns:p14="http://schemas.microsoft.com/office/powerpoint/2010/main" val="16490168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45">
          <a:extLst>
            <a:ext uri="{FF2B5EF4-FFF2-40B4-BE49-F238E27FC236}">
              <a16:creationId xmlns:a16="http://schemas.microsoft.com/office/drawing/2014/main" id="{D77A71A2-BEC6-CFB5-599D-97FC3A1411CE}"/>
            </a:ext>
          </a:extLst>
        </p:cNvPr>
        <p:cNvGrpSpPr/>
        <p:nvPr/>
      </p:nvGrpSpPr>
      <p:grpSpPr>
        <a:xfrm>
          <a:off x="0" y="0"/>
          <a:ext cx="0" cy="0"/>
          <a:chOff x="0" y="0"/>
          <a:chExt cx="0" cy="0"/>
        </a:xfrm>
      </p:grpSpPr>
      <p:sp>
        <p:nvSpPr>
          <p:cNvPr id="1446" name="Google Shape;1446;p43">
            <a:extLst>
              <a:ext uri="{FF2B5EF4-FFF2-40B4-BE49-F238E27FC236}">
                <a16:creationId xmlns:a16="http://schemas.microsoft.com/office/drawing/2014/main" id="{8764F3AD-8E17-69C1-B70B-1CA66EDAB619}"/>
              </a:ext>
            </a:extLst>
          </p:cNvPr>
          <p:cNvSpPr txBox="1">
            <a:spLocks noGrp="1"/>
          </p:cNvSpPr>
          <p:nvPr>
            <p:ph type="title"/>
          </p:nvPr>
        </p:nvSpPr>
        <p:spPr>
          <a:xfrm>
            <a:off x="595309" y="49709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Model Testing</a:t>
            </a:r>
          </a:p>
        </p:txBody>
      </p:sp>
      <p:grpSp>
        <p:nvGrpSpPr>
          <p:cNvPr id="1456" name="Google Shape;1456;p43">
            <a:extLst>
              <a:ext uri="{FF2B5EF4-FFF2-40B4-BE49-F238E27FC236}">
                <a16:creationId xmlns:a16="http://schemas.microsoft.com/office/drawing/2014/main" id="{8220FE51-32AA-F24A-2C72-DF6FF69F8315}"/>
              </a:ext>
            </a:extLst>
          </p:cNvPr>
          <p:cNvGrpSpPr/>
          <p:nvPr/>
        </p:nvGrpSpPr>
        <p:grpSpPr>
          <a:xfrm>
            <a:off x="1062850" y="3623963"/>
            <a:ext cx="76825" cy="76800"/>
            <a:chOff x="3104875" y="1099400"/>
            <a:chExt cx="76825" cy="76800"/>
          </a:xfrm>
        </p:grpSpPr>
        <p:sp>
          <p:nvSpPr>
            <p:cNvPr id="1457" name="Google Shape;1457;p43">
              <a:extLst>
                <a:ext uri="{FF2B5EF4-FFF2-40B4-BE49-F238E27FC236}">
                  <a16:creationId xmlns:a16="http://schemas.microsoft.com/office/drawing/2014/main" id="{41DB3CAE-87D2-20F7-FE9E-EA8885ABF969}"/>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a:extLst>
                <a:ext uri="{FF2B5EF4-FFF2-40B4-BE49-F238E27FC236}">
                  <a16:creationId xmlns:a16="http://schemas.microsoft.com/office/drawing/2014/main" id="{B4EDA280-FC8D-DB33-C536-DD626F93F7D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a:extLst>
              <a:ext uri="{FF2B5EF4-FFF2-40B4-BE49-F238E27FC236}">
                <a16:creationId xmlns:a16="http://schemas.microsoft.com/office/drawing/2014/main" id="{2EB1F26A-7F14-AFD0-B7ED-B43C9D2CD48E}"/>
              </a:ext>
            </a:extLst>
          </p:cNvPr>
          <p:cNvGrpSpPr/>
          <p:nvPr/>
        </p:nvGrpSpPr>
        <p:grpSpPr>
          <a:xfrm>
            <a:off x="737423" y="1172208"/>
            <a:ext cx="76825" cy="76800"/>
            <a:chOff x="3104875" y="1099400"/>
            <a:chExt cx="76825" cy="76800"/>
          </a:xfrm>
        </p:grpSpPr>
        <p:sp>
          <p:nvSpPr>
            <p:cNvPr id="1460" name="Google Shape;1460;p43">
              <a:extLst>
                <a:ext uri="{FF2B5EF4-FFF2-40B4-BE49-F238E27FC236}">
                  <a16:creationId xmlns:a16="http://schemas.microsoft.com/office/drawing/2014/main" id="{A7C09237-3765-E1B5-1F29-B59314AC375B}"/>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a:extLst>
                <a:ext uri="{FF2B5EF4-FFF2-40B4-BE49-F238E27FC236}">
                  <a16:creationId xmlns:a16="http://schemas.microsoft.com/office/drawing/2014/main" id="{9A4E65DE-82B6-3BA4-0094-0941456F808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a:extLst>
              <a:ext uri="{FF2B5EF4-FFF2-40B4-BE49-F238E27FC236}">
                <a16:creationId xmlns:a16="http://schemas.microsoft.com/office/drawing/2014/main" id="{63033AF6-B424-6566-3460-2985A3D75FCF}"/>
              </a:ext>
            </a:extLst>
          </p:cNvPr>
          <p:cNvPicPr preferRelativeResize="0"/>
          <p:nvPr/>
        </p:nvPicPr>
        <p:blipFill rotWithShape="1">
          <a:blip r:embed="rId3">
            <a:alphaModFix/>
          </a:blip>
          <a:srcRect l="15236" r="10474"/>
          <a:stretch/>
        </p:blipFill>
        <p:spPr>
          <a:xfrm rot="-5710310">
            <a:off x="7523022" y="688846"/>
            <a:ext cx="1552574" cy="1390852"/>
          </a:xfrm>
          <a:prstGeom prst="rect">
            <a:avLst/>
          </a:prstGeom>
          <a:noFill/>
          <a:ln>
            <a:noFill/>
          </a:ln>
        </p:spPr>
      </p:pic>
      <p:pic>
        <p:nvPicPr>
          <p:cNvPr id="1463" name="Google Shape;1463;p43">
            <a:extLst>
              <a:ext uri="{FF2B5EF4-FFF2-40B4-BE49-F238E27FC236}">
                <a16:creationId xmlns:a16="http://schemas.microsoft.com/office/drawing/2014/main" id="{AA6A6906-9241-4500-E52F-59A823126135}"/>
              </a:ext>
            </a:extLst>
          </p:cNvPr>
          <p:cNvPicPr preferRelativeResize="0"/>
          <p:nvPr/>
        </p:nvPicPr>
        <p:blipFill rotWithShape="1">
          <a:blip r:embed="rId4">
            <a:alphaModFix/>
          </a:blip>
          <a:srcRect l="22009" r="18455"/>
          <a:stretch/>
        </p:blipFill>
        <p:spPr>
          <a:xfrm rot="-8473750">
            <a:off x="1404239" y="3759873"/>
            <a:ext cx="903665" cy="853809"/>
          </a:xfrm>
          <a:prstGeom prst="rect">
            <a:avLst/>
          </a:prstGeom>
          <a:noFill/>
          <a:ln>
            <a:noFill/>
          </a:ln>
        </p:spPr>
      </p:pic>
      <p:sp>
        <p:nvSpPr>
          <p:cNvPr id="10" name="Subtitle 4">
            <a:extLst>
              <a:ext uri="{FF2B5EF4-FFF2-40B4-BE49-F238E27FC236}">
                <a16:creationId xmlns:a16="http://schemas.microsoft.com/office/drawing/2014/main" id="{5AE71C6C-5BCC-1C05-B0B6-3EA6A4A5554F}"/>
              </a:ext>
            </a:extLst>
          </p:cNvPr>
          <p:cNvSpPr txBox="1">
            <a:spLocks/>
          </p:cNvSpPr>
          <p:nvPr/>
        </p:nvSpPr>
        <p:spPr>
          <a:xfrm>
            <a:off x="691718" y="1572503"/>
            <a:ext cx="6845019"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425450" indent="-285750" algn="l">
              <a:buFont typeface="Arial" panose="020B0604020202020204" pitchFamily="34" charset="0"/>
              <a:buChar char="•"/>
            </a:pPr>
            <a:r>
              <a:rPr lang="en-US" sz="1400" dirty="0">
                <a:latin typeface="Montserrat" panose="00000500000000000000" pitchFamily="2" charset="0"/>
              </a:rPr>
              <a:t>The KNN regressor was evaluated on the test set using the optimal value of </a:t>
            </a:r>
            <a:r>
              <a:rPr lang="en-US" sz="1400" dirty="0" err="1">
                <a:latin typeface="Montserrat" panose="00000500000000000000" pitchFamily="2" charset="0"/>
              </a:rPr>
              <a:t>n_neighbors</a:t>
            </a:r>
            <a:r>
              <a:rPr lang="en-US" sz="1400" dirty="0">
                <a:latin typeface="Montserrat" panose="00000500000000000000" pitchFamily="2" charset="0"/>
              </a:rPr>
              <a:t> .</a:t>
            </a:r>
            <a:endParaRPr lang="en-US" sz="1600" dirty="0">
              <a:latin typeface="Montserrat" panose="00000500000000000000" pitchFamily="2" charset="0"/>
            </a:endParaRPr>
          </a:p>
        </p:txBody>
      </p:sp>
      <p:pic>
        <p:nvPicPr>
          <p:cNvPr id="5" name="Picture 4">
            <a:extLst>
              <a:ext uri="{FF2B5EF4-FFF2-40B4-BE49-F238E27FC236}">
                <a16:creationId xmlns:a16="http://schemas.microsoft.com/office/drawing/2014/main" id="{D1EE7016-011C-0C3B-0EEC-134FB36DEA12}"/>
              </a:ext>
            </a:extLst>
          </p:cNvPr>
          <p:cNvPicPr>
            <a:picLocks noChangeAspect="1"/>
          </p:cNvPicPr>
          <p:nvPr/>
        </p:nvPicPr>
        <p:blipFill>
          <a:blip r:embed="rId5"/>
          <a:stretch>
            <a:fillRect/>
          </a:stretch>
        </p:blipFill>
        <p:spPr>
          <a:xfrm>
            <a:off x="3319945" y="2828408"/>
            <a:ext cx="5496692" cy="1190791"/>
          </a:xfrm>
          <a:prstGeom prst="rect">
            <a:avLst/>
          </a:prstGeom>
        </p:spPr>
      </p:pic>
    </p:spTree>
    <p:extLst>
      <p:ext uri="{BB962C8B-B14F-4D97-AF65-F5344CB8AC3E}">
        <p14:creationId xmlns:p14="http://schemas.microsoft.com/office/powerpoint/2010/main" val="1396972301"/>
      </p:ext>
    </p:extLst>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TotalTime>
  <Words>858</Words>
  <Application>Microsoft Office PowerPoint</Application>
  <PresentationFormat>On-screen Show (16:9)</PresentationFormat>
  <Paragraphs>89</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Montserrat Black</vt:lpstr>
      <vt:lpstr>Arial</vt:lpstr>
      <vt:lpstr>Montserrat</vt:lpstr>
      <vt:lpstr>Anaheim</vt:lpstr>
      <vt:lpstr>Bebas Neue</vt:lpstr>
      <vt:lpstr>Artificial Intelligence (AI) Technology Consulting by Slidesgo</vt:lpstr>
      <vt:lpstr>Predicting Rolex Watch Prices Using Machine Learning</vt:lpstr>
      <vt:lpstr>TABLE OF CONTENTS</vt:lpstr>
      <vt:lpstr>Introduction</vt:lpstr>
      <vt:lpstr>Data Collection</vt:lpstr>
      <vt:lpstr>Data Preprocessing</vt:lpstr>
      <vt:lpstr>Data Preprocessing</vt:lpstr>
      <vt:lpstr>Model Selection</vt:lpstr>
      <vt:lpstr>Model Training</vt:lpstr>
      <vt:lpstr>Model Testing</vt:lpstr>
      <vt:lpstr>Model Evaluation</vt:lpstr>
      <vt:lpstr>Model Evaluation</vt:lpstr>
      <vt:lpstr>Deployment</vt:lpstr>
      <vt:lpstr>Conclusion</vt:lpstr>
      <vt:lpstr>Future Improvements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WyLr</dc:creator>
  <cp:lastModifiedBy>wael Mokhalalaty</cp:lastModifiedBy>
  <cp:revision>7</cp:revision>
  <dcterms:modified xsi:type="dcterms:W3CDTF">2025-01-05T17:23:38Z</dcterms:modified>
</cp:coreProperties>
</file>